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4"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306" r:id="rId39"/>
    <p:sldId id="297" r:id="rId40"/>
    <p:sldId id="298" r:id="rId41"/>
    <p:sldId id="299" r:id="rId42"/>
    <p:sldId id="300" r:id="rId43"/>
    <p:sldId id="301" r:id="rId44"/>
    <p:sldId id="302" r:id="rId45"/>
    <p:sldId id="303" r:id="rId46"/>
    <p:sldId id="304" r:id="rId47"/>
    <p:sldId id="307" r:id="rId48"/>
    <p:sldId id="308" r:id="rId49"/>
    <p:sldId id="309" r:id="rId50"/>
    <p:sldId id="310" r:id="rId51"/>
    <p:sldId id="311" r:id="rId52"/>
    <p:sldId id="312" r:id="rId53"/>
    <p:sldId id="313" r:id="rId54"/>
    <p:sldId id="314" r:id="rId55"/>
    <p:sldId id="315" r:id="rId56"/>
    <p:sldId id="316" r:id="rId57"/>
    <p:sldId id="317" r:id="rId58"/>
    <p:sldId id="318" r:id="rId59"/>
    <p:sldId id="319" r:id="rId60"/>
    <p:sldId id="320" r:id="rId61"/>
    <p:sldId id="321" r:id="rId62"/>
    <p:sldId id="322" r:id="rId63"/>
    <p:sldId id="323" r:id="rId64"/>
    <p:sldId id="324" r:id="rId65"/>
    <p:sldId id="325" r:id="rId66"/>
    <p:sldId id="326" r:id="rId67"/>
    <p:sldId id="327" r:id="rId68"/>
    <p:sldId id="328" r:id="rId69"/>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8" d="100"/>
          <a:sy n="108" d="100"/>
        </p:scale>
        <p:origin x="65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9D2F6-4B0C-4685-8EC7-6C0DDB0283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293B97-B4F5-4BA8-9705-569613935D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BFA7D73-C2D1-4BB9-A783-21AA7CE2A97A}"/>
              </a:ext>
            </a:extLst>
          </p:cNvPr>
          <p:cNvSpPr>
            <a:spLocks noGrp="1"/>
          </p:cNvSpPr>
          <p:nvPr>
            <p:ph type="dt" sz="half" idx="10"/>
          </p:nvPr>
        </p:nvSpPr>
        <p:spPr/>
        <p:txBody>
          <a:bodyPr/>
          <a:lstStyle/>
          <a:p>
            <a:fld id="{1AE23C30-FE1D-49EA-8377-27A43B4C1C80}" type="datetimeFigureOut">
              <a:rPr lang="en-US" smtClean="0"/>
              <a:t>1/11/2023</a:t>
            </a:fld>
            <a:endParaRPr lang="en-US" dirty="0"/>
          </a:p>
        </p:txBody>
      </p:sp>
      <p:sp>
        <p:nvSpPr>
          <p:cNvPr id="5" name="Footer Placeholder 4">
            <a:extLst>
              <a:ext uri="{FF2B5EF4-FFF2-40B4-BE49-F238E27FC236}">
                <a16:creationId xmlns:a16="http://schemas.microsoft.com/office/drawing/2014/main" id="{E4588599-D1DB-4293-A30F-60511F58F9E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4A61BE8-1F39-4035-AD49-DA8C9E8E15CE}"/>
              </a:ext>
            </a:extLst>
          </p:cNvPr>
          <p:cNvSpPr>
            <a:spLocks noGrp="1"/>
          </p:cNvSpPr>
          <p:nvPr>
            <p:ph type="sldNum" sz="quarter" idx="12"/>
          </p:nvPr>
        </p:nvSpPr>
        <p:spPr/>
        <p:txBody>
          <a:bodyPr/>
          <a:lstStyle/>
          <a:p>
            <a:fld id="{90527659-F4E1-425C-8963-A883ED9119D2}" type="slidenum">
              <a:rPr lang="en-US" smtClean="0"/>
              <a:t>‹#›</a:t>
            </a:fld>
            <a:endParaRPr lang="en-US" dirty="0"/>
          </a:p>
        </p:txBody>
      </p:sp>
    </p:spTree>
    <p:extLst>
      <p:ext uri="{BB962C8B-B14F-4D97-AF65-F5344CB8AC3E}">
        <p14:creationId xmlns:p14="http://schemas.microsoft.com/office/powerpoint/2010/main" val="1537801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01914-CC3C-4BDB-9388-98900703CF7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4426FFC-D954-4CA1-A7B8-0747F227CFF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D51506-AF91-4808-A773-6EE7E9F271CE}"/>
              </a:ext>
            </a:extLst>
          </p:cNvPr>
          <p:cNvSpPr>
            <a:spLocks noGrp="1"/>
          </p:cNvSpPr>
          <p:nvPr>
            <p:ph type="dt" sz="half" idx="10"/>
          </p:nvPr>
        </p:nvSpPr>
        <p:spPr/>
        <p:txBody>
          <a:bodyPr/>
          <a:lstStyle/>
          <a:p>
            <a:fld id="{1AE23C30-FE1D-49EA-8377-27A43B4C1C80}" type="datetimeFigureOut">
              <a:rPr lang="en-US" smtClean="0"/>
              <a:t>1/11/2023</a:t>
            </a:fld>
            <a:endParaRPr lang="en-US" dirty="0"/>
          </a:p>
        </p:txBody>
      </p:sp>
      <p:sp>
        <p:nvSpPr>
          <p:cNvPr id="5" name="Footer Placeholder 4">
            <a:extLst>
              <a:ext uri="{FF2B5EF4-FFF2-40B4-BE49-F238E27FC236}">
                <a16:creationId xmlns:a16="http://schemas.microsoft.com/office/drawing/2014/main" id="{562B6E19-446B-40BA-9F64-DDF8CB67200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CFEDA2A-C8A3-40EC-ADED-6E2BAF986CF3}"/>
              </a:ext>
            </a:extLst>
          </p:cNvPr>
          <p:cNvSpPr>
            <a:spLocks noGrp="1"/>
          </p:cNvSpPr>
          <p:nvPr>
            <p:ph type="sldNum" sz="quarter" idx="12"/>
          </p:nvPr>
        </p:nvSpPr>
        <p:spPr/>
        <p:txBody>
          <a:bodyPr/>
          <a:lstStyle/>
          <a:p>
            <a:fld id="{90527659-F4E1-425C-8963-A883ED9119D2}" type="slidenum">
              <a:rPr lang="en-US" smtClean="0"/>
              <a:t>‹#›</a:t>
            </a:fld>
            <a:endParaRPr lang="en-US" dirty="0"/>
          </a:p>
        </p:txBody>
      </p:sp>
    </p:spTree>
    <p:extLst>
      <p:ext uri="{BB962C8B-B14F-4D97-AF65-F5344CB8AC3E}">
        <p14:creationId xmlns:p14="http://schemas.microsoft.com/office/powerpoint/2010/main" val="1329146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1BEF52-6A4B-4427-AB87-2257AA0FF7D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67C3181-1483-4EDA-A3B7-38558838524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9166EA-E237-447A-B125-813B678B8D14}"/>
              </a:ext>
            </a:extLst>
          </p:cNvPr>
          <p:cNvSpPr>
            <a:spLocks noGrp="1"/>
          </p:cNvSpPr>
          <p:nvPr>
            <p:ph type="dt" sz="half" idx="10"/>
          </p:nvPr>
        </p:nvSpPr>
        <p:spPr/>
        <p:txBody>
          <a:bodyPr/>
          <a:lstStyle/>
          <a:p>
            <a:fld id="{1AE23C30-FE1D-49EA-8377-27A43B4C1C80}" type="datetimeFigureOut">
              <a:rPr lang="en-US" smtClean="0"/>
              <a:t>1/11/2023</a:t>
            </a:fld>
            <a:endParaRPr lang="en-US" dirty="0"/>
          </a:p>
        </p:txBody>
      </p:sp>
      <p:sp>
        <p:nvSpPr>
          <p:cNvPr id="5" name="Footer Placeholder 4">
            <a:extLst>
              <a:ext uri="{FF2B5EF4-FFF2-40B4-BE49-F238E27FC236}">
                <a16:creationId xmlns:a16="http://schemas.microsoft.com/office/drawing/2014/main" id="{095A6367-7CA7-40DB-8FD9-A980FEB6B8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8119A01-89F5-4D84-9381-D3655E0294C3}"/>
              </a:ext>
            </a:extLst>
          </p:cNvPr>
          <p:cNvSpPr>
            <a:spLocks noGrp="1"/>
          </p:cNvSpPr>
          <p:nvPr>
            <p:ph type="sldNum" sz="quarter" idx="12"/>
          </p:nvPr>
        </p:nvSpPr>
        <p:spPr/>
        <p:txBody>
          <a:bodyPr/>
          <a:lstStyle/>
          <a:p>
            <a:fld id="{90527659-F4E1-425C-8963-A883ED9119D2}" type="slidenum">
              <a:rPr lang="en-US" smtClean="0"/>
              <a:t>‹#›</a:t>
            </a:fld>
            <a:endParaRPr lang="en-US" dirty="0"/>
          </a:p>
        </p:txBody>
      </p:sp>
    </p:spTree>
    <p:extLst>
      <p:ext uri="{BB962C8B-B14F-4D97-AF65-F5344CB8AC3E}">
        <p14:creationId xmlns:p14="http://schemas.microsoft.com/office/powerpoint/2010/main" val="3059909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77918-AFB8-41EE-8B70-185C98957F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7B0F9A-312A-4AFD-B3B2-D7EE658E5ED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61DF8F-EC44-4602-BBEB-1912736B3C9C}"/>
              </a:ext>
            </a:extLst>
          </p:cNvPr>
          <p:cNvSpPr>
            <a:spLocks noGrp="1"/>
          </p:cNvSpPr>
          <p:nvPr>
            <p:ph type="dt" sz="half" idx="10"/>
          </p:nvPr>
        </p:nvSpPr>
        <p:spPr/>
        <p:txBody>
          <a:bodyPr/>
          <a:lstStyle/>
          <a:p>
            <a:fld id="{1AE23C30-FE1D-49EA-8377-27A43B4C1C80}" type="datetimeFigureOut">
              <a:rPr lang="en-US" smtClean="0"/>
              <a:t>1/11/2023</a:t>
            </a:fld>
            <a:endParaRPr lang="en-US" dirty="0"/>
          </a:p>
        </p:txBody>
      </p:sp>
      <p:sp>
        <p:nvSpPr>
          <p:cNvPr id="5" name="Footer Placeholder 4">
            <a:extLst>
              <a:ext uri="{FF2B5EF4-FFF2-40B4-BE49-F238E27FC236}">
                <a16:creationId xmlns:a16="http://schemas.microsoft.com/office/drawing/2014/main" id="{EF15AD84-4738-489B-93D6-5E5A8D982F1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A03F238-9224-4870-8A25-583D9F60D07B}"/>
              </a:ext>
            </a:extLst>
          </p:cNvPr>
          <p:cNvSpPr>
            <a:spLocks noGrp="1"/>
          </p:cNvSpPr>
          <p:nvPr>
            <p:ph type="sldNum" sz="quarter" idx="12"/>
          </p:nvPr>
        </p:nvSpPr>
        <p:spPr/>
        <p:txBody>
          <a:bodyPr/>
          <a:lstStyle/>
          <a:p>
            <a:fld id="{90527659-F4E1-425C-8963-A883ED9119D2}" type="slidenum">
              <a:rPr lang="en-US" smtClean="0"/>
              <a:t>‹#›</a:t>
            </a:fld>
            <a:endParaRPr lang="en-US" dirty="0"/>
          </a:p>
        </p:txBody>
      </p:sp>
    </p:spTree>
    <p:extLst>
      <p:ext uri="{BB962C8B-B14F-4D97-AF65-F5344CB8AC3E}">
        <p14:creationId xmlns:p14="http://schemas.microsoft.com/office/powerpoint/2010/main" val="2207894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3DB75-DC77-41A3-AC18-6ED9BA6E3D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61B7117-B2FB-4CB3-BAC2-BD175CE7B8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7DE3D64-0C61-41ED-AF83-FBFA70BB3158}"/>
              </a:ext>
            </a:extLst>
          </p:cNvPr>
          <p:cNvSpPr>
            <a:spLocks noGrp="1"/>
          </p:cNvSpPr>
          <p:nvPr>
            <p:ph type="dt" sz="half" idx="10"/>
          </p:nvPr>
        </p:nvSpPr>
        <p:spPr/>
        <p:txBody>
          <a:bodyPr/>
          <a:lstStyle/>
          <a:p>
            <a:fld id="{1AE23C30-FE1D-49EA-8377-27A43B4C1C80}" type="datetimeFigureOut">
              <a:rPr lang="en-US" smtClean="0"/>
              <a:t>1/11/2023</a:t>
            </a:fld>
            <a:endParaRPr lang="en-US" dirty="0"/>
          </a:p>
        </p:txBody>
      </p:sp>
      <p:sp>
        <p:nvSpPr>
          <p:cNvPr id="5" name="Footer Placeholder 4">
            <a:extLst>
              <a:ext uri="{FF2B5EF4-FFF2-40B4-BE49-F238E27FC236}">
                <a16:creationId xmlns:a16="http://schemas.microsoft.com/office/drawing/2014/main" id="{70382241-5145-4493-A863-1C91196FD3C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0551B21-53AA-43AE-B2D3-65EDE9E61B4F}"/>
              </a:ext>
            </a:extLst>
          </p:cNvPr>
          <p:cNvSpPr>
            <a:spLocks noGrp="1"/>
          </p:cNvSpPr>
          <p:nvPr>
            <p:ph type="sldNum" sz="quarter" idx="12"/>
          </p:nvPr>
        </p:nvSpPr>
        <p:spPr/>
        <p:txBody>
          <a:bodyPr/>
          <a:lstStyle/>
          <a:p>
            <a:fld id="{90527659-F4E1-425C-8963-A883ED9119D2}" type="slidenum">
              <a:rPr lang="en-US" smtClean="0"/>
              <a:t>‹#›</a:t>
            </a:fld>
            <a:endParaRPr lang="en-US" dirty="0"/>
          </a:p>
        </p:txBody>
      </p:sp>
    </p:spTree>
    <p:extLst>
      <p:ext uri="{BB962C8B-B14F-4D97-AF65-F5344CB8AC3E}">
        <p14:creationId xmlns:p14="http://schemas.microsoft.com/office/powerpoint/2010/main" val="3186200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6EF0A-30E3-4312-9C76-6C3E4C159C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180BEE-202D-4AF4-8237-5D106E20B84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6FA57B8-10E5-4B2E-9B4A-08A452882A4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6284233-B66D-4FA7-BB2C-E6DD4C0EBC57}"/>
              </a:ext>
            </a:extLst>
          </p:cNvPr>
          <p:cNvSpPr>
            <a:spLocks noGrp="1"/>
          </p:cNvSpPr>
          <p:nvPr>
            <p:ph type="dt" sz="half" idx="10"/>
          </p:nvPr>
        </p:nvSpPr>
        <p:spPr/>
        <p:txBody>
          <a:bodyPr/>
          <a:lstStyle/>
          <a:p>
            <a:fld id="{1AE23C30-FE1D-49EA-8377-27A43B4C1C80}" type="datetimeFigureOut">
              <a:rPr lang="en-US" smtClean="0"/>
              <a:t>1/11/2023</a:t>
            </a:fld>
            <a:endParaRPr lang="en-US" dirty="0"/>
          </a:p>
        </p:txBody>
      </p:sp>
      <p:sp>
        <p:nvSpPr>
          <p:cNvPr id="6" name="Footer Placeholder 5">
            <a:extLst>
              <a:ext uri="{FF2B5EF4-FFF2-40B4-BE49-F238E27FC236}">
                <a16:creationId xmlns:a16="http://schemas.microsoft.com/office/drawing/2014/main" id="{CB06B073-472B-4F2B-A644-B50284287A8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F4B36E2-653D-487C-91E6-5040F80193DA}"/>
              </a:ext>
            </a:extLst>
          </p:cNvPr>
          <p:cNvSpPr>
            <a:spLocks noGrp="1"/>
          </p:cNvSpPr>
          <p:nvPr>
            <p:ph type="sldNum" sz="quarter" idx="12"/>
          </p:nvPr>
        </p:nvSpPr>
        <p:spPr/>
        <p:txBody>
          <a:bodyPr/>
          <a:lstStyle/>
          <a:p>
            <a:fld id="{90527659-F4E1-425C-8963-A883ED9119D2}" type="slidenum">
              <a:rPr lang="en-US" smtClean="0"/>
              <a:t>‹#›</a:t>
            </a:fld>
            <a:endParaRPr lang="en-US" dirty="0"/>
          </a:p>
        </p:txBody>
      </p:sp>
    </p:spTree>
    <p:extLst>
      <p:ext uri="{BB962C8B-B14F-4D97-AF65-F5344CB8AC3E}">
        <p14:creationId xmlns:p14="http://schemas.microsoft.com/office/powerpoint/2010/main" val="645311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D856A-EECB-4ACF-82E1-AD9617EA668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63832AB-148B-44F2-A045-468445E4FA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69D0687-AA71-4190-A404-C5DCD5C8A7D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BB69C21-7AF7-4B73-A43B-812C12993F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55539E6-EBAA-43D2-8E00-EF8DA8ABAD5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38BCD29-49FA-4FE8-B3A3-D65170F34623}"/>
              </a:ext>
            </a:extLst>
          </p:cNvPr>
          <p:cNvSpPr>
            <a:spLocks noGrp="1"/>
          </p:cNvSpPr>
          <p:nvPr>
            <p:ph type="dt" sz="half" idx="10"/>
          </p:nvPr>
        </p:nvSpPr>
        <p:spPr/>
        <p:txBody>
          <a:bodyPr/>
          <a:lstStyle/>
          <a:p>
            <a:fld id="{1AE23C30-FE1D-49EA-8377-27A43B4C1C80}" type="datetimeFigureOut">
              <a:rPr lang="en-US" smtClean="0"/>
              <a:t>1/11/2023</a:t>
            </a:fld>
            <a:endParaRPr lang="en-US" dirty="0"/>
          </a:p>
        </p:txBody>
      </p:sp>
      <p:sp>
        <p:nvSpPr>
          <p:cNvPr id="8" name="Footer Placeholder 7">
            <a:extLst>
              <a:ext uri="{FF2B5EF4-FFF2-40B4-BE49-F238E27FC236}">
                <a16:creationId xmlns:a16="http://schemas.microsoft.com/office/drawing/2014/main" id="{266ED723-4AB3-4354-BA3D-FFE94FDE981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6214482-E13D-4BAA-B34A-5BE337F87DC3}"/>
              </a:ext>
            </a:extLst>
          </p:cNvPr>
          <p:cNvSpPr>
            <a:spLocks noGrp="1"/>
          </p:cNvSpPr>
          <p:nvPr>
            <p:ph type="sldNum" sz="quarter" idx="12"/>
          </p:nvPr>
        </p:nvSpPr>
        <p:spPr/>
        <p:txBody>
          <a:bodyPr/>
          <a:lstStyle/>
          <a:p>
            <a:fld id="{90527659-F4E1-425C-8963-A883ED9119D2}" type="slidenum">
              <a:rPr lang="en-US" smtClean="0"/>
              <a:t>‹#›</a:t>
            </a:fld>
            <a:endParaRPr lang="en-US" dirty="0"/>
          </a:p>
        </p:txBody>
      </p:sp>
    </p:spTree>
    <p:extLst>
      <p:ext uri="{BB962C8B-B14F-4D97-AF65-F5344CB8AC3E}">
        <p14:creationId xmlns:p14="http://schemas.microsoft.com/office/powerpoint/2010/main" val="3266435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BAF60-EF68-46B1-82A3-475D83319B9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295118C-4214-4FA8-9473-C45A64E190CF}"/>
              </a:ext>
            </a:extLst>
          </p:cNvPr>
          <p:cNvSpPr>
            <a:spLocks noGrp="1"/>
          </p:cNvSpPr>
          <p:nvPr>
            <p:ph type="dt" sz="half" idx="10"/>
          </p:nvPr>
        </p:nvSpPr>
        <p:spPr/>
        <p:txBody>
          <a:bodyPr/>
          <a:lstStyle/>
          <a:p>
            <a:fld id="{1AE23C30-FE1D-49EA-8377-27A43B4C1C80}" type="datetimeFigureOut">
              <a:rPr lang="en-US" smtClean="0"/>
              <a:t>1/11/2023</a:t>
            </a:fld>
            <a:endParaRPr lang="en-US" dirty="0"/>
          </a:p>
        </p:txBody>
      </p:sp>
      <p:sp>
        <p:nvSpPr>
          <p:cNvPr id="4" name="Footer Placeholder 3">
            <a:extLst>
              <a:ext uri="{FF2B5EF4-FFF2-40B4-BE49-F238E27FC236}">
                <a16:creationId xmlns:a16="http://schemas.microsoft.com/office/drawing/2014/main" id="{A5ECA7D1-A1A1-4331-99AF-DC62BE25ADC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3CA4027-DAC8-4BA7-8AA0-685AA1333AD7}"/>
              </a:ext>
            </a:extLst>
          </p:cNvPr>
          <p:cNvSpPr>
            <a:spLocks noGrp="1"/>
          </p:cNvSpPr>
          <p:nvPr>
            <p:ph type="sldNum" sz="quarter" idx="12"/>
          </p:nvPr>
        </p:nvSpPr>
        <p:spPr/>
        <p:txBody>
          <a:bodyPr/>
          <a:lstStyle/>
          <a:p>
            <a:fld id="{90527659-F4E1-425C-8963-A883ED9119D2}" type="slidenum">
              <a:rPr lang="en-US" smtClean="0"/>
              <a:t>‹#›</a:t>
            </a:fld>
            <a:endParaRPr lang="en-US" dirty="0"/>
          </a:p>
        </p:txBody>
      </p:sp>
    </p:spTree>
    <p:extLst>
      <p:ext uri="{BB962C8B-B14F-4D97-AF65-F5344CB8AC3E}">
        <p14:creationId xmlns:p14="http://schemas.microsoft.com/office/powerpoint/2010/main" val="3550755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A04F17-4C7B-4402-B8C9-33AEA8E0BEB1}"/>
              </a:ext>
            </a:extLst>
          </p:cNvPr>
          <p:cNvSpPr>
            <a:spLocks noGrp="1"/>
          </p:cNvSpPr>
          <p:nvPr>
            <p:ph type="dt" sz="half" idx="10"/>
          </p:nvPr>
        </p:nvSpPr>
        <p:spPr/>
        <p:txBody>
          <a:bodyPr/>
          <a:lstStyle/>
          <a:p>
            <a:fld id="{1AE23C30-FE1D-49EA-8377-27A43B4C1C80}" type="datetimeFigureOut">
              <a:rPr lang="en-US" smtClean="0"/>
              <a:t>1/11/2023</a:t>
            </a:fld>
            <a:endParaRPr lang="en-US" dirty="0"/>
          </a:p>
        </p:txBody>
      </p:sp>
      <p:sp>
        <p:nvSpPr>
          <p:cNvPr id="3" name="Footer Placeholder 2">
            <a:extLst>
              <a:ext uri="{FF2B5EF4-FFF2-40B4-BE49-F238E27FC236}">
                <a16:creationId xmlns:a16="http://schemas.microsoft.com/office/drawing/2014/main" id="{BC208D3C-D7A6-4B95-BF59-E47302674C5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03741A0-2070-4AB7-97F7-E08FF995ADE9}"/>
              </a:ext>
            </a:extLst>
          </p:cNvPr>
          <p:cNvSpPr>
            <a:spLocks noGrp="1"/>
          </p:cNvSpPr>
          <p:nvPr>
            <p:ph type="sldNum" sz="quarter" idx="12"/>
          </p:nvPr>
        </p:nvSpPr>
        <p:spPr/>
        <p:txBody>
          <a:bodyPr/>
          <a:lstStyle/>
          <a:p>
            <a:fld id="{90527659-F4E1-425C-8963-A883ED9119D2}" type="slidenum">
              <a:rPr lang="en-US" smtClean="0"/>
              <a:t>‹#›</a:t>
            </a:fld>
            <a:endParaRPr lang="en-US" dirty="0"/>
          </a:p>
        </p:txBody>
      </p:sp>
    </p:spTree>
    <p:extLst>
      <p:ext uri="{BB962C8B-B14F-4D97-AF65-F5344CB8AC3E}">
        <p14:creationId xmlns:p14="http://schemas.microsoft.com/office/powerpoint/2010/main" val="101756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72A4F-17D1-44F1-A89B-A1CB20E251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F281EEC-E4F8-4044-8B3A-64BBE4C8B9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0A10217-6D66-4493-8606-810FC52847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49F6720-C8BA-4997-B638-C8A6DE547569}"/>
              </a:ext>
            </a:extLst>
          </p:cNvPr>
          <p:cNvSpPr>
            <a:spLocks noGrp="1"/>
          </p:cNvSpPr>
          <p:nvPr>
            <p:ph type="dt" sz="half" idx="10"/>
          </p:nvPr>
        </p:nvSpPr>
        <p:spPr/>
        <p:txBody>
          <a:bodyPr/>
          <a:lstStyle/>
          <a:p>
            <a:fld id="{1AE23C30-FE1D-49EA-8377-27A43B4C1C80}" type="datetimeFigureOut">
              <a:rPr lang="en-US" smtClean="0"/>
              <a:t>1/11/2023</a:t>
            </a:fld>
            <a:endParaRPr lang="en-US" dirty="0"/>
          </a:p>
        </p:txBody>
      </p:sp>
      <p:sp>
        <p:nvSpPr>
          <p:cNvPr id="6" name="Footer Placeholder 5">
            <a:extLst>
              <a:ext uri="{FF2B5EF4-FFF2-40B4-BE49-F238E27FC236}">
                <a16:creationId xmlns:a16="http://schemas.microsoft.com/office/drawing/2014/main" id="{8D6FAC04-D8D3-401D-B442-713AEC021A2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DD69B34-A799-4AB9-A520-69C7FF82F839}"/>
              </a:ext>
            </a:extLst>
          </p:cNvPr>
          <p:cNvSpPr>
            <a:spLocks noGrp="1"/>
          </p:cNvSpPr>
          <p:nvPr>
            <p:ph type="sldNum" sz="quarter" idx="12"/>
          </p:nvPr>
        </p:nvSpPr>
        <p:spPr/>
        <p:txBody>
          <a:bodyPr/>
          <a:lstStyle/>
          <a:p>
            <a:fld id="{90527659-F4E1-425C-8963-A883ED9119D2}" type="slidenum">
              <a:rPr lang="en-US" smtClean="0"/>
              <a:t>‹#›</a:t>
            </a:fld>
            <a:endParaRPr lang="en-US" dirty="0"/>
          </a:p>
        </p:txBody>
      </p:sp>
    </p:spTree>
    <p:extLst>
      <p:ext uri="{BB962C8B-B14F-4D97-AF65-F5344CB8AC3E}">
        <p14:creationId xmlns:p14="http://schemas.microsoft.com/office/powerpoint/2010/main" val="2902832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B4297-18AC-4A25-AAFF-7FE44BCDBC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D370B77-A11F-4E85-B069-36DB5923D2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2CED7A3-CCF9-4900-BE26-8E1ABCE129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BC6238E-D0A0-444F-B08F-E89FE53BC30C}"/>
              </a:ext>
            </a:extLst>
          </p:cNvPr>
          <p:cNvSpPr>
            <a:spLocks noGrp="1"/>
          </p:cNvSpPr>
          <p:nvPr>
            <p:ph type="dt" sz="half" idx="10"/>
          </p:nvPr>
        </p:nvSpPr>
        <p:spPr/>
        <p:txBody>
          <a:bodyPr/>
          <a:lstStyle/>
          <a:p>
            <a:fld id="{1AE23C30-FE1D-49EA-8377-27A43B4C1C80}" type="datetimeFigureOut">
              <a:rPr lang="en-US" smtClean="0"/>
              <a:t>1/11/2023</a:t>
            </a:fld>
            <a:endParaRPr lang="en-US" dirty="0"/>
          </a:p>
        </p:txBody>
      </p:sp>
      <p:sp>
        <p:nvSpPr>
          <p:cNvPr id="6" name="Footer Placeholder 5">
            <a:extLst>
              <a:ext uri="{FF2B5EF4-FFF2-40B4-BE49-F238E27FC236}">
                <a16:creationId xmlns:a16="http://schemas.microsoft.com/office/drawing/2014/main" id="{CC4C1155-C1BC-48A5-A1E4-16892A41667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1FC3F15-E55F-43DF-8526-6DE05CA05093}"/>
              </a:ext>
            </a:extLst>
          </p:cNvPr>
          <p:cNvSpPr>
            <a:spLocks noGrp="1"/>
          </p:cNvSpPr>
          <p:nvPr>
            <p:ph type="sldNum" sz="quarter" idx="12"/>
          </p:nvPr>
        </p:nvSpPr>
        <p:spPr/>
        <p:txBody>
          <a:bodyPr/>
          <a:lstStyle/>
          <a:p>
            <a:fld id="{90527659-F4E1-425C-8963-A883ED9119D2}" type="slidenum">
              <a:rPr lang="en-US" smtClean="0"/>
              <a:t>‹#›</a:t>
            </a:fld>
            <a:endParaRPr lang="en-US" dirty="0"/>
          </a:p>
        </p:txBody>
      </p:sp>
    </p:spTree>
    <p:extLst>
      <p:ext uri="{BB962C8B-B14F-4D97-AF65-F5344CB8AC3E}">
        <p14:creationId xmlns:p14="http://schemas.microsoft.com/office/powerpoint/2010/main" val="3761160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1DCF59-7291-4E84-8891-728D3B1859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88F9EF9-BE27-4746-B208-F72CD3C9B1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7C14ED-0F08-4E83-AAD9-32AAEC9E99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E23C30-FE1D-49EA-8377-27A43B4C1C80}" type="datetimeFigureOut">
              <a:rPr lang="en-US" smtClean="0"/>
              <a:t>1/11/2023</a:t>
            </a:fld>
            <a:endParaRPr lang="en-US" dirty="0"/>
          </a:p>
        </p:txBody>
      </p:sp>
      <p:sp>
        <p:nvSpPr>
          <p:cNvPr id="5" name="Footer Placeholder 4">
            <a:extLst>
              <a:ext uri="{FF2B5EF4-FFF2-40B4-BE49-F238E27FC236}">
                <a16:creationId xmlns:a16="http://schemas.microsoft.com/office/drawing/2014/main" id="{1AAAD74B-D755-445F-A101-C998BC1CBF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BB8EFBDA-1DE8-428A-8446-EBFC9A99C2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527659-F4E1-425C-8963-A883ED9119D2}" type="slidenum">
              <a:rPr lang="en-US" smtClean="0"/>
              <a:t>‹#›</a:t>
            </a:fld>
            <a:endParaRPr lang="en-US" dirty="0"/>
          </a:p>
        </p:txBody>
      </p:sp>
    </p:spTree>
    <p:extLst>
      <p:ext uri="{BB962C8B-B14F-4D97-AF65-F5344CB8AC3E}">
        <p14:creationId xmlns:p14="http://schemas.microsoft.com/office/powerpoint/2010/main" val="847309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B61DC-862E-4255-A4EF-8DC5508C1690}"/>
              </a:ext>
            </a:extLst>
          </p:cNvPr>
          <p:cNvSpPr>
            <a:spLocks noGrp="1"/>
          </p:cNvSpPr>
          <p:nvPr>
            <p:ph type="ctrTitle"/>
          </p:nvPr>
        </p:nvSpPr>
        <p:spPr/>
        <p:txBody>
          <a:bodyPr>
            <a:normAutofit/>
          </a:bodyPr>
          <a:lstStyle/>
          <a:p>
            <a:pPr lvl="0"/>
            <a:br>
              <a:rPr lang="en-US" dirty="0"/>
            </a:br>
            <a:endParaRPr lang="en-US" dirty="0"/>
          </a:p>
        </p:txBody>
      </p:sp>
      <p:sp>
        <p:nvSpPr>
          <p:cNvPr id="3" name="Subtitle 2">
            <a:extLst>
              <a:ext uri="{FF2B5EF4-FFF2-40B4-BE49-F238E27FC236}">
                <a16:creationId xmlns:a16="http://schemas.microsoft.com/office/drawing/2014/main" id="{A7D824B2-9A82-4E86-823A-0B73AE41B955}"/>
              </a:ext>
            </a:extLst>
          </p:cNvPr>
          <p:cNvSpPr>
            <a:spLocks noGrp="1"/>
          </p:cNvSpPr>
          <p:nvPr>
            <p:ph type="subTitle" idx="1"/>
          </p:nvPr>
        </p:nvSpPr>
        <p:spPr>
          <a:xfrm>
            <a:off x="1524000" y="1028700"/>
            <a:ext cx="9144000" cy="4229100"/>
          </a:xfrm>
        </p:spPr>
        <p:txBody>
          <a:bodyPr>
            <a:normAutofit/>
          </a:bodyPr>
          <a:lstStyle/>
          <a:p>
            <a:r>
              <a:rPr lang="en-US" sz="3600" b="1" dirty="0"/>
              <a:t>ILLINOIS ASSOCIATION OF COUNTY</a:t>
            </a:r>
          </a:p>
          <a:p>
            <a:r>
              <a:rPr lang="en-US" sz="3600" b="1" u="sng" dirty="0"/>
              <a:t>BOARD MEMBERS</a:t>
            </a:r>
          </a:p>
          <a:p>
            <a:endParaRPr lang="en-US" sz="3500" b="1" dirty="0">
              <a:solidFill>
                <a:srgbClr val="FF0000"/>
              </a:solidFill>
            </a:endParaRPr>
          </a:p>
          <a:p>
            <a:r>
              <a:rPr lang="en-US" sz="5400" b="1" dirty="0">
                <a:solidFill>
                  <a:srgbClr val="FF0000"/>
                </a:solidFill>
              </a:rPr>
              <a:t>JANUARY 13, 2023</a:t>
            </a:r>
          </a:p>
          <a:p>
            <a:r>
              <a:rPr lang="en-US" sz="3600" b="1" dirty="0"/>
              <a:t>SPRINGFIELD, ILLINOIS</a:t>
            </a:r>
          </a:p>
          <a:p>
            <a:endParaRPr lang="en-US" sz="3600" b="1" dirty="0"/>
          </a:p>
          <a:p>
            <a:endParaRPr lang="en-US" sz="5400" b="1" dirty="0">
              <a:solidFill>
                <a:srgbClr val="FF0000"/>
              </a:solidFill>
            </a:endParaRPr>
          </a:p>
          <a:p>
            <a:endParaRPr lang="en-US" sz="5400" b="1" dirty="0"/>
          </a:p>
        </p:txBody>
      </p:sp>
    </p:spTree>
    <p:extLst>
      <p:ext uri="{BB962C8B-B14F-4D97-AF65-F5344CB8AC3E}">
        <p14:creationId xmlns:p14="http://schemas.microsoft.com/office/powerpoint/2010/main" val="2399703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32E79-382E-489E-ABEF-099603B1EA21}"/>
              </a:ext>
            </a:extLst>
          </p:cNvPr>
          <p:cNvSpPr>
            <a:spLocks noGrp="1"/>
          </p:cNvSpPr>
          <p:nvPr>
            <p:ph type="title"/>
          </p:nvPr>
        </p:nvSpPr>
        <p:spPr/>
        <p:txBody>
          <a:bodyPr/>
          <a:lstStyle/>
          <a:p>
            <a:r>
              <a:rPr lang="en-US" b="1" dirty="0"/>
              <a:t>Parliamentary Vocabulary</a:t>
            </a:r>
            <a:endParaRPr lang="en-US" dirty="0"/>
          </a:p>
        </p:txBody>
      </p:sp>
      <p:sp>
        <p:nvSpPr>
          <p:cNvPr id="3" name="Content Placeholder 2">
            <a:extLst>
              <a:ext uri="{FF2B5EF4-FFF2-40B4-BE49-F238E27FC236}">
                <a16:creationId xmlns:a16="http://schemas.microsoft.com/office/drawing/2014/main" id="{D660F105-CD11-42D9-A554-4BEB64B3BA17}"/>
              </a:ext>
            </a:extLst>
          </p:cNvPr>
          <p:cNvSpPr>
            <a:spLocks noGrp="1"/>
          </p:cNvSpPr>
          <p:nvPr>
            <p:ph idx="1"/>
          </p:nvPr>
        </p:nvSpPr>
        <p:spPr/>
        <p:txBody>
          <a:bodyPr>
            <a:normAutofit fontScale="47500" lnSpcReduction="20000"/>
          </a:bodyPr>
          <a:lstStyle/>
          <a:p>
            <a:r>
              <a:rPr lang="en-US" sz="3300" b="1" dirty="0"/>
              <a:t>Motion:</a:t>
            </a:r>
            <a:r>
              <a:rPr lang="en-US" sz="3300" dirty="0"/>
              <a:t>  A means of presenting business before the Assembly for discussion and action.  “I move that….”.</a:t>
            </a:r>
          </a:p>
          <a:p>
            <a:r>
              <a:rPr lang="en-US" sz="3300" dirty="0"/>
              <a:t> </a:t>
            </a:r>
          </a:p>
          <a:p>
            <a:r>
              <a:rPr lang="en-US" sz="3300" b="1" dirty="0"/>
              <a:t>Floor:</a:t>
            </a:r>
            <a:r>
              <a:rPr lang="en-US" sz="3300" dirty="0"/>
              <a:t>  Only one person may be recognized at a time.  The person recognized by the Chair is said to “have the floor.”</a:t>
            </a:r>
          </a:p>
          <a:p>
            <a:r>
              <a:rPr lang="en-US" sz="3300" dirty="0"/>
              <a:t> </a:t>
            </a:r>
          </a:p>
          <a:p>
            <a:r>
              <a:rPr lang="en-US" sz="3300" b="1" dirty="0"/>
              <a:t>Subsidiary Motions:  </a:t>
            </a:r>
            <a:r>
              <a:rPr lang="en-US" sz="3300" dirty="0"/>
              <a:t>These motions assist the Assembly in disposing of a main motion.</a:t>
            </a:r>
          </a:p>
          <a:p>
            <a:r>
              <a:rPr lang="en-US" sz="3300" dirty="0"/>
              <a:t> </a:t>
            </a:r>
          </a:p>
          <a:p>
            <a:r>
              <a:rPr lang="en-US" sz="3300" b="1" dirty="0"/>
              <a:t>Privileged Motions:  </a:t>
            </a:r>
            <a:r>
              <a:rPr lang="en-US" sz="3300" dirty="0"/>
              <a:t>Matters of immediate importance; unrelated to the pending Motion.</a:t>
            </a:r>
          </a:p>
          <a:p>
            <a:r>
              <a:rPr lang="en-US" sz="3300" dirty="0"/>
              <a:t> </a:t>
            </a:r>
          </a:p>
          <a:p>
            <a:r>
              <a:rPr lang="en-US" sz="3300" b="1" dirty="0"/>
              <a:t>Incidental Motions:  </a:t>
            </a:r>
            <a:r>
              <a:rPr lang="en-US" sz="3300" dirty="0"/>
              <a:t>Concern parliamentary situations that require action before business can proceed.</a:t>
            </a:r>
          </a:p>
          <a:p>
            <a:r>
              <a:rPr lang="en-US" sz="3300" dirty="0"/>
              <a:t> </a:t>
            </a:r>
          </a:p>
          <a:p>
            <a:r>
              <a:rPr lang="en-US" sz="3300" b="1" dirty="0"/>
              <a:t>Majority:  </a:t>
            </a:r>
            <a:r>
              <a:rPr lang="en-US" sz="3300" dirty="0"/>
              <a:t>Typically, more than half of those present.  May also be more than half of all members of the Assembly.</a:t>
            </a:r>
          </a:p>
          <a:p>
            <a:r>
              <a:rPr lang="en-US" sz="3300" dirty="0"/>
              <a:t> </a:t>
            </a:r>
          </a:p>
          <a:p>
            <a:r>
              <a:rPr lang="en-US" sz="3300" b="1" dirty="0"/>
              <a:t>Super-Majority:</a:t>
            </a:r>
            <a:r>
              <a:rPr lang="en-US" sz="3300" dirty="0"/>
              <a:t>  A vote requirement by rule, or statute, requiring more than a majority approval.  Typically, 2/3rds or 3/4ths.  		               Some Zoning and property matters.</a:t>
            </a:r>
          </a:p>
          <a:p>
            <a:endParaRPr lang="en-US" dirty="0"/>
          </a:p>
        </p:txBody>
      </p:sp>
    </p:spTree>
    <p:extLst>
      <p:ext uri="{BB962C8B-B14F-4D97-AF65-F5344CB8AC3E}">
        <p14:creationId xmlns:p14="http://schemas.microsoft.com/office/powerpoint/2010/main" val="2116065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58930-21FE-4761-A2E8-BFDE25E55986}"/>
              </a:ext>
            </a:extLst>
          </p:cNvPr>
          <p:cNvSpPr>
            <a:spLocks noGrp="1"/>
          </p:cNvSpPr>
          <p:nvPr>
            <p:ph type="title"/>
          </p:nvPr>
        </p:nvSpPr>
        <p:spPr/>
        <p:txBody>
          <a:bodyPr/>
          <a:lstStyle/>
          <a:p>
            <a:r>
              <a:rPr lang="en-US" b="1" dirty="0"/>
              <a:t>Procedures for Handling a Main Motion</a:t>
            </a:r>
            <a:br>
              <a:rPr lang="en-US" dirty="0"/>
            </a:br>
            <a:endParaRPr lang="en-US" dirty="0"/>
          </a:p>
        </p:txBody>
      </p:sp>
      <p:sp>
        <p:nvSpPr>
          <p:cNvPr id="3" name="Content Placeholder 2">
            <a:extLst>
              <a:ext uri="{FF2B5EF4-FFF2-40B4-BE49-F238E27FC236}">
                <a16:creationId xmlns:a16="http://schemas.microsoft.com/office/drawing/2014/main" id="{FD21B2CA-AE21-4532-B20D-8886F590D020}"/>
              </a:ext>
            </a:extLst>
          </p:cNvPr>
          <p:cNvSpPr>
            <a:spLocks noGrp="1"/>
          </p:cNvSpPr>
          <p:nvPr>
            <p:ph idx="1"/>
          </p:nvPr>
        </p:nvSpPr>
        <p:spPr/>
        <p:txBody>
          <a:bodyPr>
            <a:normAutofit fontScale="92500" lnSpcReduction="10000"/>
          </a:bodyPr>
          <a:lstStyle/>
          <a:p>
            <a:r>
              <a:rPr lang="en-US" dirty="0"/>
              <a:t>Member recognized by the Chair.</a:t>
            </a:r>
          </a:p>
          <a:p>
            <a:r>
              <a:rPr lang="en-US" dirty="0"/>
              <a:t>Member states motion.</a:t>
            </a:r>
          </a:p>
          <a:p>
            <a:r>
              <a:rPr lang="en-US" dirty="0"/>
              <a:t>Chair recognizes member for purposes of seconding the motion.</a:t>
            </a:r>
          </a:p>
          <a:p>
            <a:r>
              <a:rPr lang="en-US" dirty="0"/>
              <a:t>Maker of motion has floor to debate, discuss motion.</a:t>
            </a:r>
          </a:p>
          <a:p>
            <a:r>
              <a:rPr lang="en-US" dirty="0"/>
              <a:t>Chair recognizes other members for purposes of debate.  See rules for debate.</a:t>
            </a:r>
          </a:p>
          <a:p>
            <a:r>
              <a:rPr lang="en-US" dirty="0"/>
              <a:t>Chair may end debate and call vote on motion if all debate is ended, or</a:t>
            </a:r>
          </a:p>
          <a:p>
            <a:pPr marL="0" indent="0">
              <a:buNone/>
            </a:pPr>
            <a:r>
              <a:rPr lang="en-US" dirty="0"/>
              <a:t>    a member may call for the Previous Question.</a:t>
            </a:r>
          </a:p>
          <a:p>
            <a:r>
              <a:rPr lang="en-US" dirty="0"/>
              <a:t>Clerk calls roll for vote and Chair announces results of vote.</a:t>
            </a:r>
          </a:p>
          <a:p>
            <a:pPr marL="0" indent="0">
              <a:buNone/>
            </a:pPr>
            <a:r>
              <a:rPr lang="en-US" dirty="0"/>
              <a:t> </a:t>
            </a:r>
          </a:p>
          <a:p>
            <a:endParaRPr lang="en-US" dirty="0"/>
          </a:p>
        </p:txBody>
      </p:sp>
    </p:spTree>
    <p:extLst>
      <p:ext uri="{BB962C8B-B14F-4D97-AF65-F5344CB8AC3E}">
        <p14:creationId xmlns:p14="http://schemas.microsoft.com/office/powerpoint/2010/main" val="1280329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2CC2B-CE90-40BD-A179-9A20809B1F65}"/>
              </a:ext>
            </a:extLst>
          </p:cNvPr>
          <p:cNvSpPr>
            <a:spLocks noGrp="1"/>
          </p:cNvSpPr>
          <p:nvPr>
            <p:ph type="title"/>
          </p:nvPr>
        </p:nvSpPr>
        <p:spPr/>
        <p:txBody>
          <a:bodyPr/>
          <a:lstStyle/>
          <a:p>
            <a:r>
              <a:rPr lang="en-US" b="1" dirty="0"/>
              <a:t>Rules for Debate</a:t>
            </a:r>
            <a:endParaRPr lang="en-US" dirty="0"/>
          </a:p>
        </p:txBody>
      </p:sp>
      <p:sp>
        <p:nvSpPr>
          <p:cNvPr id="3" name="Content Placeholder 2">
            <a:extLst>
              <a:ext uri="{FF2B5EF4-FFF2-40B4-BE49-F238E27FC236}">
                <a16:creationId xmlns:a16="http://schemas.microsoft.com/office/drawing/2014/main" id="{B9EC5124-F35F-49C9-9110-8F270FE3ED9A}"/>
              </a:ext>
            </a:extLst>
          </p:cNvPr>
          <p:cNvSpPr>
            <a:spLocks noGrp="1"/>
          </p:cNvSpPr>
          <p:nvPr>
            <p:ph idx="1"/>
          </p:nvPr>
        </p:nvSpPr>
        <p:spPr/>
        <p:txBody>
          <a:bodyPr>
            <a:normAutofit/>
          </a:bodyPr>
          <a:lstStyle/>
          <a:p>
            <a:r>
              <a:rPr lang="en-US" dirty="0"/>
              <a:t>A member must first obtain the floor; be recognized by the Chair.</a:t>
            </a:r>
          </a:p>
          <a:p>
            <a:r>
              <a:rPr lang="en-US" dirty="0"/>
              <a:t>Maker of the motion speaks first.</a:t>
            </a:r>
          </a:p>
          <a:p>
            <a:r>
              <a:rPr lang="en-US" dirty="0"/>
              <a:t>Debate is made to the chair.  It is confined to the merits of the motion.</a:t>
            </a:r>
          </a:p>
          <a:p>
            <a:r>
              <a:rPr lang="en-US" dirty="0"/>
              <a:t>No personal attacks or questioning of motives of other members.</a:t>
            </a:r>
          </a:p>
          <a:p>
            <a:r>
              <a:rPr lang="en-US" dirty="0"/>
              <a:t>Amendments may be offered.  They must be approved by the body.</a:t>
            </a:r>
          </a:p>
          <a:p>
            <a:r>
              <a:rPr lang="en-US" dirty="0"/>
              <a:t>Debate can be closed only by a 2/3rds vote of the Assembly or by order of Chair.</a:t>
            </a:r>
          </a:p>
          <a:p>
            <a:endParaRPr lang="en-US" dirty="0"/>
          </a:p>
        </p:txBody>
      </p:sp>
    </p:spTree>
    <p:extLst>
      <p:ext uri="{BB962C8B-B14F-4D97-AF65-F5344CB8AC3E}">
        <p14:creationId xmlns:p14="http://schemas.microsoft.com/office/powerpoint/2010/main" val="4228751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AB930-8219-49A4-8374-A071A48BBCE0}"/>
              </a:ext>
            </a:extLst>
          </p:cNvPr>
          <p:cNvSpPr>
            <a:spLocks noGrp="1"/>
          </p:cNvSpPr>
          <p:nvPr>
            <p:ph type="title"/>
          </p:nvPr>
        </p:nvSpPr>
        <p:spPr/>
        <p:txBody>
          <a:bodyPr/>
          <a:lstStyle/>
          <a:p>
            <a:r>
              <a:rPr lang="en-US" b="1" dirty="0"/>
              <a:t>Amendments</a:t>
            </a:r>
            <a:br>
              <a:rPr lang="en-US" dirty="0"/>
            </a:br>
            <a:endParaRPr lang="en-US" dirty="0"/>
          </a:p>
        </p:txBody>
      </p:sp>
      <p:sp>
        <p:nvSpPr>
          <p:cNvPr id="3" name="Content Placeholder 2">
            <a:extLst>
              <a:ext uri="{FF2B5EF4-FFF2-40B4-BE49-F238E27FC236}">
                <a16:creationId xmlns:a16="http://schemas.microsoft.com/office/drawing/2014/main" id="{A98107ED-AF27-4BB3-8F9F-625FEC7231BA}"/>
              </a:ext>
            </a:extLst>
          </p:cNvPr>
          <p:cNvSpPr>
            <a:spLocks noGrp="1"/>
          </p:cNvSpPr>
          <p:nvPr>
            <p:ph idx="1"/>
          </p:nvPr>
        </p:nvSpPr>
        <p:spPr/>
        <p:txBody>
          <a:bodyPr/>
          <a:lstStyle/>
          <a:p>
            <a:r>
              <a:rPr lang="en-US" dirty="0"/>
              <a:t>Amendments to a main motion may be made during the debate.</a:t>
            </a:r>
          </a:p>
          <a:p>
            <a:endParaRPr lang="en-US" dirty="0"/>
          </a:p>
          <a:p>
            <a:r>
              <a:rPr lang="en-US" dirty="0"/>
              <a:t>Amendments may completely negate the motion or modify the motion.</a:t>
            </a:r>
          </a:p>
          <a:p>
            <a:endParaRPr lang="en-US" dirty="0"/>
          </a:p>
          <a:p>
            <a:r>
              <a:rPr lang="en-US" dirty="0"/>
              <a:t>Amendments require a second, are debatable and are approved by majority vote.</a:t>
            </a:r>
          </a:p>
          <a:p>
            <a:pPr marL="0" indent="0">
              <a:buNone/>
            </a:pPr>
            <a:r>
              <a:rPr lang="en-US" b="1" dirty="0"/>
              <a:t> </a:t>
            </a:r>
            <a:endParaRPr lang="en-US" dirty="0"/>
          </a:p>
          <a:p>
            <a:endParaRPr lang="en-US" dirty="0"/>
          </a:p>
        </p:txBody>
      </p:sp>
    </p:spTree>
    <p:extLst>
      <p:ext uri="{BB962C8B-B14F-4D97-AF65-F5344CB8AC3E}">
        <p14:creationId xmlns:p14="http://schemas.microsoft.com/office/powerpoint/2010/main" val="4003321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66FCF-E7EA-44F7-B7B8-5ABFAB5ACCEB}"/>
              </a:ext>
            </a:extLst>
          </p:cNvPr>
          <p:cNvSpPr>
            <a:spLocks noGrp="1"/>
          </p:cNvSpPr>
          <p:nvPr>
            <p:ph type="title"/>
          </p:nvPr>
        </p:nvSpPr>
        <p:spPr/>
        <p:txBody>
          <a:bodyPr/>
          <a:lstStyle/>
          <a:p>
            <a:r>
              <a:rPr lang="en-US" b="1" dirty="0"/>
              <a:t>Other Motions</a:t>
            </a:r>
          </a:p>
        </p:txBody>
      </p:sp>
      <p:sp>
        <p:nvSpPr>
          <p:cNvPr id="3" name="Content Placeholder 2">
            <a:extLst>
              <a:ext uri="{FF2B5EF4-FFF2-40B4-BE49-F238E27FC236}">
                <a16:creationId xmlns:a16="http://schemas.microsoft.com/office/drawing/2014/main" id="{78888D1A-EAB5-42E0-869D-A47D058CAC15}"/>
              </a:ext>
            </a:extLst>
          </p:cNvPr>
          <p:cNvSpPr>
            <a:spLocks noGrp="1"/>
          </p:cNvSpPr>
          <p:nvPr>
            <p:ph idx="1"/>
          </p:nvPr>
        </p:nvSpPr>
        <p:spPr/>
        <p:txBody>
          <a:bodyPr/>
          <a:lstStyle/>
          <a:p>
            <a:r>
              <a:rPr lang="en-US" dirty="0"/>
              <a:t>Privileged motions</a:t>
            </a:r>
          </a:p>
          <a:p>
            <a:endParaRPr lang="en-US" dirty="0"/>
          </a:p>
          <a:p>
            <a:r>
              <a:rPr lang="en-US" dirty="0"/>
              <a:t>Subsidiary motions</a:t>
            </a:r>
          </a:p>
          <a:p>
            <a:endParaRPr lang="en-US" dirty="0"/>
          </a:p>
          <a:p>
            <a:r>
              <a:rPr lang="en-US" dirty="0"/>
              <a:t>Incidental motions</a:t>
            </a:r>
          </a:p>
          <a:p>
            <a:endParaRPr lang="en-US" dirty="0"/>
          </a:p>
        </p:txBody>
      </p:sp>
    </p:spTree>
    <p:extLst>
      <p:ext uri="{BB962C8B-B14F-4D97-AF65-F5344CB8AC3E}">
        <p14:creationId xmlns:p14="http://schemas.microsoft.com/office/powerpoint/2010/main" val="31621920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C70BE-198C-4FD0-9815-40101D9B2ADE}"/>
              </a:ext>
            </a:extLst>
          </p:cNvPr>
          <p:cNvSpPr>
            <a:spLocks noGrp="1"/>
          </p:cNvSpPr>
          <p:nvPr>
            <p:ph type="title"/>
          </p:nvPr>
        </p:nvSpPr>
        <p:spPr/>
        <p:txBody>
          <a:bodyPr/>
          <a:lstStyle/>
          <a:p>
            <a:r>
              <a:rPr lang="en-US" b="1" dirty="0"/>
              <a:t>Privileged Motions</a:t>
            </a:r>
          </a:p>
        </p:txBody>
      </p:sp>
      <p:sp>
        <p:nvSpPr>
          <p:cNvPr id="3" name="Content Placeholder 2">
            <a:extLst>
              <a:ext uri="{FF2B5EF4-FFF2-40B4-BE49-F238E27FC236}">
                <a16:creationId xmlns:a16="http://schemas.microsoft.com/office/drawing/2014/main" id="{DB5693E3-C432-484A-AB90-32573DC57251}"/>
              </a:ext>
            </a:extLst>
          </p:cNvPr>
          <p:cNvSpPr>
            <a:spLocks noGrp="1"/>
          </p:cNvSpPr>
          <p:nvPr>
            <p:ph idx="1"/>
          </p:nvPr>
        </p:nvSpPr>
        <p:spPr/>
        <p:txBody>
          <a:bodyPr/>
          <a:lstStyle/>
          <a:p>
            <a:r>
              <a:rPr lang="en-US" dirty="0"/>
              <a:t>Adjourn or Recess</a:t>
            </a:r>
          </a:p>
          <a:p>
            <a:endParaRPr lang="en-US" dirty="0"/>
          </a:p>
          <a:p>
            <a:r>
              <a:rPr lang="en-US" dirty="0"/>
              <a:t>Raise a point of personal privilege</a:t>
            </a:r>
          </a:p>
          <a:p>
            <a:endParaRPr lang="en-US" dirty="0"/>
          </a:p>
          <a:p>
            <a:r>
              <a:rPr lang="en-US" dirty="0"/>
              <a:t>Call for the orders of the day.</a:t>
            </a:r>
          </a:p>
          <a:p>
            <a:endParaRPr lang="en-US" dirty="0"/>
          </a:p>
        </p:txBody>
      </p:sp>
    </p:spTree>
    <p:extLst>
      <p:ext uri="{BB962C8B-B14F-4D97-AF65-F5344CB8AC3E}">
        <p14:creationId xmlns:p14="http://schemas.microsoft.com/office/powerpoint/2010/main" val="19978128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929EB-1A36-443E-BC9B-D55C5112CCD8}"/>
              </a:ext>
            </a:extLst>
          </p:cNvPr>
          <p:cNvSpPr>
            <a:spLocks noGrp="1"/>
          </p:cNvSpPr>
          <p:nvPr>
            <p:ph type="title"/>
          </p:nvPr>
        </p:nvSpPr>
        <p:spPr/>
        <p:txBody>
          <a:bodyPr/>
          <a:lstStyle/>
          <a:p>
            <a:r>
              <a:rPr lang="en-US" b="1" dirty="0"/>
              <a:t>Subsidiary Motions</a:t>
            </a:r>
          </a:p>
        </p:txBody>
      </p:sp>
      <p:sp>
        <p:nvSpPr>
          <p:cNvPr id="3" name="Content Placeholder 2">
            <a:extLst>
              <a:ext uri="{FF2B5EF4-FFF2-40B4-BE49-F238E27FC236}">
                <a16:creationId xmlns:a16="http://schemas.microsoft.com/office/drawing/2014/main" id="{3CE65296-90EC-43F7-8EA5-929197E00D14}"/>
              </a:ext>
            </a:extLst>
          </p:cNvPr>
          <p:cNvSpPr>
            <a:spLocks noGrp="1"/>
          </p:cNvSpPr>
          <p:nvPr>
            <p:ph idx="1"/>
          </p:nvPr>
        </p:nvSpPr>
        <p:spPr/>
        <p:txBody>
          <a:bodyPr/>
          <a:lstStyle/>
          <a:p>
            <a:r>
              <a:rPr lang="en-US" dirty="0"/>
              <a:t>Lay on the Table</a:t>
            </a:r>
          </a:p>
          <a:p>
            <a:r>
              <a:rPr lang="en-US" dirty="0"/>
              <a:t>Previous Question</a:t>
            </a:r>
          </a:p>
          <a:p>
            <a:r>
              <a:rPr lang="en-US" dirty="0"/>
              <a:t>Postpone to a definite time</a:t>
            </a:r>
          </a:p>
          <a:p>
            <a:r>
              <a:rPr lang="en-US" dirty="0"/>
              <a:t>Refer to committee</a:t>
            </a:r>
          </a:p>
          <a:p>
            <a:r>
              <a:rPr lang="en-US" dirty="0"/>
              <a:t>Amend</a:t>
            </a:r>
          </a:p>
          <a:p>
            <a:r>
              <a:rPr lang="en-US" dirty="0"/>
              <a:t>Postpone indefinitely</a:t>
            </a:r>
          </a:p>
          <a:p>
            <a:endParaRPr lang="en-US" dirty="0"/>
          </a:p>
        </p:txBody>
      </p:sp>
    </p:spTree>
    <p:extLst>
      <p:ext uri="{BB962C8B-B14F-4D97-AF65-F5344CB8AC3E}">
        <p14:creationId xmlns:p14="http://schemas.microsoft.com/office/powerpoint/2010/main" val="1840960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638C7-C0C1-4EB3-AEA2-22C52B5A4689}"/>
              </a:ext>
            </a:extLst>
          </p:cNvPr>
          <p:cNvSpPr>
            <a:spLocks noGrp="1"/>
          </p:cNvSpPr>
          <p:nvPr>
            <p:ph type="title"/>
          </p:nvPr>
        </p:nvSpPr>
        <p:spPr/>
        <p:txBody>
          <a:bodyPr/>
          <a:lstStyle/>
          <a:p>
            <a:r>
              <a:rPr lang="en-US" b="1" dirty="0"/>
              <a:t>Incidental Motions</a:t>
            </a:r>
          </a:p>
        </p:txBody>
      </p:sp>
      <p:sp>
        <p:nvSpPr>
          <p:cNvPr id="3" name="Content Placeholder 2">
            <a:extLst>
              <a:ext uri="{FF2B5EF4-FFF2-40B4-BE49-F238E27FC236}">
                <a16:creationId xmlns:a16="http://schemas.microsoft.com/office/drawing/2014/main" id="{625C9A55-6474-449C-A7E5-C94862FD37E6}"/>
              </a:ext>
            </a:extLst>
          </p:cNvPr>
          <p:cNvSpPr>
            <a:spLocks noGrp="1"/>
          </p:cNvSpPr>
          <p:nvPr>
            <p:ph idx="1"/>
          </p:nvPr>
        </p:nvSpPr>
        <p:spPr/>
        <p:txBody>
          <a:bodyPr>
            <a:normAutofit lnSpcReduction="10000"/>
          </a:bodyPr>
          <a:lstStyle/>
          <a:p>
            <a:r>
              <a:rPr lang="en-US" dirty="0"/>
              <a:t>Appeal the decision of the Chair.</a:t>
            </a:r>
          </a:p>
          <a:p>
            <a:endParaRPr lang="en-US" dirty="0"/>
          </a:p>
          <a:p>
            <a:r>
              <a:rPr lang="en-US" dirty="0"/>
              <a:t>Division of the Assembly.  Requires roll call vote or show of hands.</a:t>
            </a:r>
          </a:p>
          <a:p>
            <a:endParaRPr lang="en-US" dirty="0"/>
          </a:p>
          <a:p>
            <a:r>
              <a:rPr lang="en-US" dirty="0"/>
              <a:t>Division of the Question.  Requires separation of motion for vote.</a:t>
            </a:r>
          </a:p>
          <a:p>
            <a:endParaRPr lang="en-US" dirty="0"/>
          </a:p>
          <a:p>
            <a:r>
              <a:rPr lang="en-US" dirty="0"/>
              <a:t>Point of Order.  Chair decides.</a:t>
            </a:r>
          </a:p>
          <a:p>
            <a:endParaRPr lang="en-US" dirty="0"/>
          </a:p>
          <a:p>
            <a:r>
              <a:rPr lang="en-US" dirty="0"/>
              <a:t>Suspend the Rules.  2/3rds vote required.</a:t>
            </a:r>
          </a:p>
          <a:p>
            <a:endParaRPr lang="en-US" dirty="0"/>
          </a:p>
        </p:txBody>
      </p:sp>
    </p:spTree>
    <p:extLst>
      <p:ext uri="{BB962C8B-B14F-4D97-AF65-F5344CB8AC3E}">
        <p14:creationId xmlns:p14="http://schemas.microsoft.com/office/powerpoint/2010/main" val="2738243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D5CAD-9B97-474A-B629-FB4B30479B93}"/>
              </a:ext>
            </a:extLst>
          </p:cNvPr>
          <p:cNvSpPr>
            <a:spLocks noGrp="1"/>
          </p:cNvSpPr>
          <p:nvPr>
            <p:ph type="title"/>
          </p:nvPr>
        </p:nvSpPr>
        <p:spPr/>
        <p:txBody>
          <a:bodyPr/>
          <a:lstStyle/>
          <a:p>
            <a:r>
              <a:rPr lang="en-US" b="1" dirty="0"/>
              <a:t>Forms of Voting</a:t>
            </a:r>
          </a:p>
        </p:txBody>
      </p:sp>
      <p:sp>
        <p:nvSpPr>
          <p:cNvPr id="3" name="Content Placeholder 2">
            <a:extLst>
              <a:ext uri="{FF2B5EF4-FFF2-40B4-BE49-F238E27FC236}">
                <a16:creationId xmlns:a16="http://schemas.microsoft.com/office/drawing/2014/main" id="{0E888F50-43C3-4BF9-A197-9985EC9899A7}"/>
              </a:ext>
            </a:extLst>
          </p:cNvPr>
          <p:cNvSpPr>
            <a:spLocks noGrp="1"/>
          </p:cNvSpPr>
          <p:nvPr>
            <p:ph idx="1"/>
          </p:nvPr>
        </p:nvSpPr>
        <p:spPr/>
        <p:txBody>
          <a:bodyPr/>
          <a:lstStyle/>
          <a:p>
            <a:r>
              <a:rPr lang="en-US" dirty="0"/>
              <a:t>Voice vote.  Most common.  Note:  Rules regarding remote participation.</a:t>
            </a:r>
          </a:p>
          <a:p>
            <a:endParaRPr lang="en-US" dirty="0"/>
          </a:p>
          <a:p>
            <a:r>
              <a:rPr lang="en-US" dirty="0"/>
              <a:t>Show of hands.</a:t>
            </a:r>
          </a:p>
          <a:p>
            <a:endParaRPr lang="en-US" dirty="0"/>
          </a:p>
          <a:p>
            <a:r>
              <a:rPr lang="en-US" dirty="0"/>
              <a:t>Roll call.</a:t>
            </a:r>
          </a:p>
          <a:p>
            <a:endParaRPr lang="en-US" dirty="0"/>
          </a:p>
          <a:p>
            <a:r>
              <a:rPr lang="en-US" dirty="0"/>
              <a:t>Unanimous vote by order of the Chair.  Similar to unanimous consent.</a:t>
            </a:r>
          </a:p>
          <a:p>
            <a:endParaRPr lang="en-US" dirty="0"/>
          </a:p>
        </p:txBody>
      </p:sp>
    </p:spTree>
    <p:extLst>
      <p:ext uri="{BB962C8B-B14F-4D97-AF65-F5344CB8AC3E}">
        <p14:creationId xmlns:p14="http://schemas.microsoft.com/office/powerpoint/2010/main" val="1003559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F64E8-E21B-4784-95EF-3698B7F8B42D}"/>
              </a:ext>
            </a:extLst>
          </p:cNvPr>
          <p:cNvSpPr>
            <a:spLocks noGrp="1"/>
          </p:cNvSpPr>
          <p:nvPr>
            <p:ph type="title"/>
          </p:nvPr>
        </p:nvSpPr>
        <p:spPr/>
        <p:txBody>
          <a:bodyPr>
            <a:normAutofit/>
          </a:bodyPr>
          <a:lstStyle/>
          <a:p>
            <a:r>
              <a:rPr lang="en-US" b="1" dirty="0"/>
              <a:t>Motions That Bring a Question Again Before the Assembly</a:t>
            </a:r>
          </a:p>
        </p:txBody>
      </p:sp>
      <p:sp>
        <p:nvSpPr>
          <p:cNvPr id="3" name="Content Placeholder 2">
            <a:extLst>
              <a:ext uri="{FF2B5EF4-FFF2-40B4-BE49-F238E27FC236}">
                <a16:creationId xmlns:a16="http://schemas.microsoft.com/office/drawing/2014/main" id="{FD76BBBC-A54D-4AC8-AEB6-C913742364CD}"/>
              </a:ext>
            </a:extLst>
          </p:cNvPr>
          <p:cNvSpPr>
            <a:spLocks noGrp="1"/>
          </p:cNvSpPr>
          <p:nvPr>
            <p:ph idx="1"/>
          </p:nvPr>
        </p:nvSpPr>
        <p:spPr/>
        <p:txBody>
          <a:bodyPr/>
          <a:lstStyle/>
          <a:p>
            <a:r>
              <a:rPr lang="en-US" dirty="0"/>
              <a:t>Take from the Table.</a:t>
            </a:r>
          </a:p>
          <a:p>
            <a:endParaRPr lang="en-US" dirty="0"/>
          </a:p>
          <a:p>
            <a:r>
              <a:rPr lang="en-US" dirty="0"/>
              <a:t>Reconsider.   Motion by person on prevailing side.</a:t>
            </a:r>
          </a:p>
          <a:p>
            <a:endParaRPr lang="en-US" dirty="0"/>
          </a:p>
        </p:txBody>
      </p:sp>
    </p:spTree>
    <p:extLst>
      <p:ext uri="{BB962C8B-B14F-4D97-AF65-F5344CB8AC3E}">
        <p14:creationId xmlns:p14="http://schemas.microsoft.com/office/powerpoint/2010/main" val="1103680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B61DC-862E-4255-A4EF-8DC5508C1690}"/>
              </a:ext>
            </a:extLst>
          </p:cNvPr>
          <p:cNvSpPr>
            <a:spLocks noGrp="1"/>
          </p:cNvSpPr>
          <p:nvPr>
            <p:ph type="ctrTitle"/>
          </p:nvPr>
        </p:nvSpPr>
        <p:spPr/>
        <p:txBody>
          <a:bodyPr>
            <a:normAutofit/>
          </a:bodyPr>
          <a:lstStyle/>
          <a:p>
            <a:pPr lvl="0"/>
            <a:r>
              <a:rPr lang="en-US" sz="7200" b="1" dirty="0"/>
              <a:t>Parliamentary Procedure</a:t>
            </a:r>
            <a:br>
              <a:rPr lang="en-US" dirty="0"/>
            </a:br>
            <a:endParaRPr lang="en-US" dirty="0"/>
          </a:p>
        </p:txBody>
      </p:sp>
      <p:sp>
        <p:nvSpPr>
          <p:cNvPr id="3" name="Subtitle 2">
            <a:extLst>
              <a:ext uri="{FF2B5EF4-FFF2-40B4-BE49-F238E27FC236}">
                <a16:creationId xmlns:a16="http://schemas.microsoft.com/office/drawing/2014/main" id="{A7D824B2-9A82-4E86-823A-0B73AE41B955}"/>
              </a:ext>
            </a:extLst>
          </p:cNvPr>
          <p:cNvSpPr>
            <a:spLocks noGrp="1"/>
          </p:cNvSpPr>
          <p:nvPr>
            <p:ph type="subTitle" idx="1"/>
          </p:nvPr>
        </p:nvSpPr>
        <p:spPr>
          <a:xfrm>
            <a:off x="1524000" y="3602038"/>
            <a:ext cx="9144000" cy="1655762"/>
          </a:xfrm>
        </p:spPr>
        <p:txBody>
          <a:bodyPr>
            <a:normAutofit/>
          </a:bodyPr>
          <a:lstStyle/>
          <a:p>
            <a:r>
              <a:rPr lang="en-US" sz="3500" b="1" dirty="0"/>
              <a:t>ANCEL GLINK, P.C.</a:t>
            </a:r>
          </a:p>
          <a:p>
            <a:r>
              <a:rPr lang="en-US" sz="3500" dirty="0"/>
              <a:t>Steven D. Mahrt</a:t>
            </a:r>
          </a:p>
        </p:txBody>
      </p:sp>
    </p:spTree>
    <p:extLst>
      <p:ext uri="{BB962C8B-B14F-4D97-AF65-F5344CB8AC3E}">
        <p14:creationId xmlns:p14="http://schemas.microsoft.com/office/powerpoint/2010/main" val="39384111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260DA-C7D7-4347-A6A5-CFF3A7E43264}"/>
              </a:ext>
            </a:extLst>
          </p:cNvPr>
          <p:cNvSpPr>
            <a:spLocks noGrp="1"/>
          </p:cNvSpPr>
          <p:nvPr>
            <p:ph type="title"/>
          </p:nvPr>
        </p:nvSpPr>
        <p:spPr/>
        <p:txBody>
          <a:bodyPr/>
          <a:lstStyle/>
          <a:p>
            <a:r>
              <a:rPr lang="en-US" b="1" dirty="0"/>
              <a:t>Motion to Adjourn</a:t>
            </a:r>
          </a:p>
        </p:txBody>
      </p:sp>
      <p:sp>
        <p:nvSpPr>
          <p:cNvPr id="3" name="Content Placeholder 2">
            <a:extLst>
              <a:ext uri="{FF2B5EF4-FFF2-40B4-BE49-F238E27FC236}">
                <a16:creationId xmlns:a16="http://schemas.microsoft.com/office/drawing/2014/main" id="{A03493EB-D710-49DE-B03C-4CCB4D7CED62}"/>
              </a:ext>
            </a:extLst>
          </p:cNvPr>
          <p:cNvSpPr>
            <a:spLocks noGrp="1"/>
          </p:cNvSpPr>
          <p:nvPr>
            <p:ph idx="1"/>
          </p:nvPr>
        </p:nvSpPr>
        <p:spPr/>
        <p:txBody>
          <a:bodyPr/>
          <a:lstStyle/>
          <a:p>
            <a:r>
              <a:rPr lang="en-US" dirty="0"/>
              <a:t>This is a privileged motion, so it can be made at any time.  </a:t>
            </a:r>
          </a:p>
          <a:p>
            <a:endParaRPr lang="en-US" dirty="0"/>
          </a:p>
          <a:p>
            <a:r>
              <a:rPr lang="en-US" dirty="0"/>
              <a:t>Requires a second.  </a:t>
            </a:r>
          </a:p>
          <a:p>
            <a:endParaRPr lang="en-US" dirty="0"/>
          </a:p>
          <a:p>
            <a:r>
              <a:rPr lang="en-US" dirty="0"/>
              <a:t>Approved by a majority vote of the Assembly.</a:t>
            </a:r>
          </a:p>
          <a:p>
            <a:pPr marL="0" indent="0">
              <a:buNone/>
            </a:pPr>
            <a:r>
              <a:rPr lang="en-US" dirty="0"/>
              <a:t> </a:t>
            </a:r>
          </a:p>
          <a:p>
            <a:pPr marL="0" indent="0">
              <a:buNone/>
            </a:pPr>
            <a:r>
              <a:rPr lang="en-US" dirty="0"/>
              <a:t> </a:t>
            </a:r>
          </a:p>
          <a:p>
            <a:endParaRPr lang="en-US" dirty="0"/>
          </a:p>
        </p:txBody>
      </p:sp>
    </p:spTree>
    <p:extLst>
      <p:ext uri="{BB962C8B-B14F-4D97-AF65-F5344CB8AC3E}">
        <p14:creationId xmlns:p14="http://schemas.microsoft.com/office/powerpoint/2010/main" val="2812272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76143-6B90-413C-9F16-2D349E04D7F7}"/>
              </a:ext>
            </a:extLst>
          </p:cNvPr>
          <p:cNvSpPr>
            <a:spLocks noGrp="1"/>
          </p:cNvSpPr>
          <p:nvPr>
            <p:ph type="title"/>
          </p:nvPr>
        </p:nvSpPr>
        <p:spPr>
          <a:xfrm>
            <a:off x="838200" y="365126"/>
            <a:ext cx="10515600" cy="490552"/>
          </a:xfrm>
        </p:spPr>
        <p:txBody>
          <a:bodyPr>
            <a:normAutofit/>
          </a:bodyPr>
          <a:lstStyle/>
          <a:p>
            <a:r>
              <a:rPr lang="en-US" sz="2000" b="1" dirty="0"/>
              <a:t>Parliamentary Procedure</a:t>
            </a:r>
          </a:p>
        </p:txBody>
      </p:sp>
      <p:sp>
        <p:nvSpPr>
          <p:cNvPr id="3" name="Content Placeholder 2">
            <a:extLst>
              <a:ext uri="{FF2B5EF4-FFF2-40B4-BE49-F238E27FC236}">
                <a16:creationId xmlns:a16="http://schemas.microsoft.com/office/drawing/2014/main" id="{679380C0-97D7-4627-9F5A-35217966F09C}"/>
              </a:ext>
            </a:extLst>
          </p:cNvPr>
          <p:cNvSpPr>
            <a:spLocks noGrp="1"/>
          </p:cNvSpPr>
          <p:nvPr>
            <p:ph idx="1"/>
          </p:nvPr>
        </p:nvSpPr>
        <p:spPr>
          <a:xfrm>
            <a:off x="838200" y="1325462"/>
            <a:ext cx="10515600" cy="4851502"/>
          </a:xfrm>
        </p:spPr>
        <p:txBody>
          <a:bodyPr/>
          <a:lstStyle/>
          <a:p>
            <a:pPr marL="0" indent="0" algn="ctr">
              <a:buNone/>
            </a:pPr>
            <a:r>
              <a:rPr lang="en-US" sz="3200" b="1" dirty="0"/>
              <a:t>ANCEL GLINK, P.C.</a:t>
            </a:r>
          </a:p>
          <a:p>
            <a:pPr marL="0" indent="0" algn="ctr">
              <a:lnSpc>
                <a:spcPct val="100000"/>
              </a:lnSpc>
              <a:spcBef>
                <a:spcPts val="0"/>
              </a:spcBef>
              <a:buNone/>
            </a:pPr>
            <a:r>
              <a:rPr lang="en-US" sz="2400" dirty="0"/>
              <a:t>Steven D. Mahrt</a:t>
            </a:r>
          </a:p>
          <a:p>
            <a:pPr marL="0" indent="0" algn="ctr">
              <a:lnSpc>
                <a:spcPct val="100000"/>
              </a:lnSpc>
              <a:spcBef>
                <a:spcPts val="0"/>
              </a:spcBef>
              <a:buNone/>
            </a:pPr>
            <a:r>
              <a:rPr lang="en-US" sz="2400" dirty="0"/>
              <a:t>202 N. Prospect Road, Suite 203</a:t>
            </a:r>
          </a:p>
          <a:p>
            <a:pPr marL="0" indent="0" algn="ctr">
              <a:lnSpc>
                <a:spcPct val="100000"/>
              </a:lnSpc>
              <a:spcBef>
                <a:spcPts val="0"/>
              </a:spcBef>
              <a:buNone/>
            </a:pPr>
            <a:r>
              <a:rPr lang="en-US" sz="2400" dirty="0"/>
              <a:t>Bloomington, IL 61704</a:t>
            </a:r>
          </a:p>
          <a:p>
            <a:pPr marL="0" indent="0" algn="ctr">
              <a:lnSpc>
                <a:spcPct val="100000"/>
              </a:lnSpc>
              <a:spcBef>
                <a:spcPts val="0"/>
              </a:spcBef>
              <a:buNone/>
            </a:pPr>
            <a:r>
              <a:rPr lang="en-US" sz="2400" dirty="0">
                <a:hlinkClick r:id="rId2"/>
              </a:rPr>
              <a:t>smahrt@ancelglink.com</a:t>
            </a:r>
            <a:endParaRPr lang="en-US" sz="2400" dirty="0"/>
          </a:p>
          <a:p>
            <a:pPr marL="0" indent="0" algn="ctr">
              <a:lnSpc>
                <a:spcPct val="100000"/>
              </a:lnSpc>
              <a:spcBef>
                <a:spcPts val="0"/>
              </a:spcBef>
              <a:buNone/>
            </a:pPr>
            <a:r>
              <a:rPr lang="en-US" sz="2400" dirty="0"/>
              <a:t>(309) 828-1996</a:t>
            </a:r>
          </a:p>
          <a:p>
            <a:pPr marL="0" indent="0" algn="ctr">
              <a:lnSpc>
                <a:spcPct val="100000"/>
              </a:lnSpc>
              <a:spcBef>
                <a:spcPts val="0"/>
              </a:spcBef>
              <a:buNone/>
            </a:pPr>
            <a:endParaRPr lang="en-US" sz="2400" dirty="0"/>
          </a:p>
          <a:p>
            <a:pPr marL="0" indent="0" algn="ctr">
              <a:lnSpc>
                <a:spcPct val="100000"/>
              </a:lnSpc>
              <a:spcBef>
                <a:spcPts val="0"/>
              </a:spcBef>
              <a:buNone/>
            </a:pPr>
            <a:r>
              <a:rPr lang="en-US" sz="2400" dirty="0"/>
              <a:t>Eugene Bolotnikov</a:t>
            </a:r>
          </a:p>
          <a:p>
            <a:pPr marL="0" indent="0" algn="ctr">
              <a:lnSpc>
                <a:spcPct val="100000"/>
              </a:lnSpc>
              <a:spcBef>
                <a:spcPts val="0"/>
              </a:spcBef>
              <a:buNone/>
            </a:pPr>
            <a:r>
              <a:rPr lang="en-US" sz="2400" dirty="0"/>
              <a:t>140 South Dearborn, Suite 600</a:t>
            </a:r>
          </a:p>
          <a:p>
            <a:pPr marL="0" indent="0" algn="ctr">
              <a:lnSpc>
                <a:spcPct val="100000"/>
              </a:lnSpc>
              <a:spcBef>
                <a:spcPts val="0"/>
              </a:spcBef>
              <a:buNone/>
            </a:pPr>
            <a:r>
              <a:rPr lang="en-US" sz="2400" dirty="0"/>
              <a:t>Chicago, IL 60603</a:t>
            </a:r>
          </a:p>
          <a:p>
            <a:pPr marL="0" indent="0" algn="ctr">
              <a:lnSpc>
                <a:spcPct val="100000"/>
              </a:lnSpc>
              <a:spcBef>
                <a:spcPts val="0"/>
              </a:spcBef>
              <a:buNone/>
            </a:pPr>
            <a:r>
              <a:rPr lang="en-US" sz="2400" dirty="0">
                <a:hlinkClick r:id="rId2"/>
              </a:rPr>
              <a:t>ebolotnikov@ancelglink.com</a:t>
            </a:r>
            <a:endParaRPr lang="en-US" sz="2400" dirty="0"/>
          </a:p>
          <a:p>
            <a:pPr marL="0" indent="0" algn="ctr">
              <a:lnSpc>
                <a:spcPct val="100000"/>
              </a:lnSpc>
              <a:spcBef>
                <a:spcPts val="0"/>
              </a:spcBef>
              <a:buNone/>
            </a:pPr>
            <a:r>
              <a:rPr lang="en-US" sz="2400" dirty="0"/>
              <a:t>(312) 604-9145</a:t>
            </a:r>
          </a:p>
          <a:p>
            <a:pPr marL="0" indent="0" algn="ctr">
              <a:lnSpc>
                <a:spcPct val="100000"/>
              </a:lnSpc>
              <a:spcBef>
                <a:spcPts val="0"/>
              </a:spcBef>
              <a:buNone/>
            </a:pPr>
            <a:endParaRPr lang="en-US" sz="2400" dirty="0"/>
          </a:p>
          <a:p>
            <a:pPr marL="0" indent="0" algn="ctr">
              <a:lnSpc>
                <a:spcPct val="100000"/>
              </a:lnSpc>
              <a:spcBef>
                <a:spcPts val="0"/>
              </a:spcBef>
              <a:buNone/>
            </a:pPr>
            <a:endParaRPr lang="en-US" dirty="0"/>
          </a:p>
          <a:p>
            <a:pPr marL="0" indent="0" algn="ctr">
              <a:lnSpc>
                <a:spcPct val="100000"/>
              </a:lnSpc>
              <a:spcBef>
                <a:spcPts val="0"/>
              </a:spcBef>
              <a:buNone/>
            </a:pPr>
            <a:endParaRPr lang="en-US" dirty="0"/>
          </a:p>
          <a:p>
            <a:endParaRPr lang="en-US" dirty="0"/>
          </a:p>
        </p:txBody>
      </p:sp>
    </p:spTree>
    <p:extLst>
      <p:ext uri="{BB962C8B-B14F-4D97-AF65-F5344CB8AC3E}">
        <p14:creationId xmlns:p14="http://schemas.microsoft.com/office/powerpoint/2010/main" val="23092135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9365-7F68-4DA9-A3D9-B290916C31CE}"/>
              </a:ext>
            </a:extLst>
          </p:cNvPr>
          <p:cNvSpPr>
            <a:spLocks noGrp="1"/>
          </p:cNvSpPr>
          <p:nvPr>
            <p:ph type="title"/>
          </p:nvPr>
        </p:nvSpPr>
        <p:spPr/>
        <p:txBody>
          <a:bodyPr/>
          <a:lstStyle/>
          <a:p>
            <a:pPr algn="ctr"/>
            <a:r>
              <a:rPr lang="en-US" dirty="0"/>
              <a:t>MEETING GONE AMOK</a:t>
            </a:r>
          </a:p>
        </p:txBody>
      </p:sp>
      <p:sp>
        <p:nvSpPr>
          <p:cNvPr id="3" name="Content Placeholder 2">
            <a:extLst>
              <a:ext uri="{FF2B5EF4-FFF2-40B4-BE49-F238E27FC236}">
                <a16:creationId xmlns:a16="http://schemas.microsoft.com/office/drawing/2014/main" id="{E945C318-8205-4BE8-B21D-7D11F02726FA}"/>
              </a:ext>
            </a:extLst>
          </p:cNvPr>
          <p:cNvSpPr>
            <a:spLocks noGrp="1"/>
          </p:cNvSpPr>
          <p:nvPr>
            <p:ph idx="1"/>
          </p:nvPr>
        </p:nvSpPr>
        <p:spPr/>
        <p:txBody>
          <a:bodyPr/>
          <a:lstStyle/>
          <a:p>
            <a:r>
              <a:rPr lang="en-US" dirty="0">
                <a:hlinkClick r:id="rId2"/>
              </a:rPr>
              <a:t>https://www.youtube.com/watch?v=rFeA-pM0o8Y</a:t>
            </a:r>
            <a:endParaRPr lang="en-US" dirty="0"/>
          </a:p>
          <a:p>
            <a:endParaRPr lang="en-US" dirty="0"/>
          </a:p>
          <a:p>
            <a:endParaRPr lang="en-US" dirty="0"/>
          </a:p>
          <a:p>
            <a:r>
              <a:rPr lang="en-US" dirty="0">
                <a:hlinkClick r:id="rId2"/>
              </a:rPr>
              <a:t>https://www.youtube.com/watch?v=qqOSNI7l0bQ</a:t>
            </a:r>
            <a:endParaRPr lang="en-US" dirty="0"/>
          </a:p>
          <a:p>
            <a:endParaRPr lang="en-US" dirty="0"/>
          </a:p>
          <a:p>
            <a:endParaRPr lang="en-US" dirty="0"/>
          </a:p>
        </p:txBody>
      </p:sp>
    </p:spTree>
    <p:extLst>
      <p:ext uri="{BB962C8B-B14F-4D97-AF65-F5344CB8AC3E}">
        <p14:creationId xmlns:p14="http://schemas.microsoft.com/office/powerpoint/2010/main" val="20621892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6AE4A-0E6E-48F5-8DDD-494D09CF1C1A}"/>
              </a:ext>
            </a:extLst>
          </p:cNvPr>
          <p:cNvSpPr>
            <a:spLocks noGrp="1"/>
          </p:cNvSpPr>
          <p:nvPr>
            <p:ph type="title"/>
          </p:nvPr>
        </p:nvSpPr>
        <p:spPr/>
        <p:txBody>
          <a:bodyPr/>
          <a:lstStyle/>
          <a:p>
            <a:pPr algn="ctr"/>
            <a:r>
              <a:rPr lang="en-US" dirty="0"/>
              <a:t>MCLEAN COUNTY BOARD RULES</a:t>
            </a:r>
          </a:p>
        </p:txBody>
      </p:sp>
      <p:sp>
        <p:nvSpPr>
          <p:cNvPr id="3" name="Content Placeholder 2">
            <a:extLst>
              <a:ext uri="{FF2B5EF4-FFF2-40B4-BE49-F238E27FC236}">
                <a16:creationId xmlns:a16="http://schemas.microsoft.com/office/drawing/2014/main" id="{C116A71B-6412-43E2-A958-C26B44611361}"/>
              </a:ext>
            </a:extLst>
          </p:cNvPr>
          <p:cNvSpPr>
            <a:spLocks noGrp="1"/>
          </p:cNvSpPr>
          <p:nvPr>
            <p:ph idx="1"/>
          </p:nvPr>
        </p:nvSpPr>
        <p:spPr/>
        <p:txBody>
          <a:bodyPr>
            <a:normAutofit lnSpcReduction="10000"/>
          </a:bodyPr>
          <a:lstStyle/>
          <a:p>
            <a:r>
              <a:rPr lang="en-US" u="sng" dirty="0"/>
              <a:t>General powers of Chair</a:t>
            </a:r>
            <a:r>
              <a:rPr lang="en-US" dirty="0"/>
              <a:t>. The Chair shall preside at all meetings of the Board and the Executive Committee. The Chair shall conduct the business of the meeting in the order prescribed in these rules. </a:t>
            </a:r>
          </a:p>
          <a:p>
            <a:r>
              <a:rPr lang="en-US" dirty="0"/>
              <a:t>The Chair shall have general powers to recognize members entitled to the floor; to state and to put to a vote all questions which are regularly moved and seconded or which necessarily arise in the course of the proceedings; </a:t>
            </a:r>
          </a:p>
          <a:p>
            <a:r>
              <a:rPr lang="en-US" dirty="0"/>
              <a:t>to announce the results thereof; to protect the Board from all frivolous or dilatory action; to decide all questions of order, subject to an appeal to the Board; in case of disturbances, breach of decorum, or disorderly conduct, to take action pursuant to § 20-13L, </a:t>
            </a:r>
          </a:p>
        </p:txBody>
      </p:sp>
    </p:spTree>
    <p:extLst>
      <p:ext uri="{BB962C8B-B14F-4D97-AF65-F5344CB8AC3E}">
        <p14:creationId xmlns:p14="http://schemas.microsoft.com/office/powerpoint/2010/main" val="8008295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60499-60E8-4A40-98F6-FD4CB06DD74B}"/>
              </a:ext>
            </a:extLst>
          </p:cNvPr>
          <p:cNvSpPr>
            <a:spLocks noGrp="1"/>
          </p:cNvSpPr>
          <p:nvPr>
            <p:ph type="title"/>
          </p:nvPr>
        </p:nvSpPr>
        <p:spPr/>
        <p:txBody>
          <a:bodyPr/>
          <a:lstStyle/>
          <a:p>
            <a:pPr algn="ctr"/>
            <a:r>
              <a:rPr lang="en-US" dirty="0"/>
              <a:t>MCLEAN COUNTY BOARD RULES</a:t>
            </a:r>
          </a:p>
        </p:txBody>
      </p:sp>
      <p:sp>
        <p:nvSpPr>
          <p:cNvPr id="3" name="Content Placeholder 2">
            <a:extLst>
              <a:ext uri="{FF2B5EF4-FFF2-40B4-BE49-F238E27FC236}">
                <a16:creationId xmlns:a16="http://schemas.microsoft.com/office/drawing/2014/main" id="{04B8B998-E836-455A-8064-FE6874947CF4}"/>
              </a:ext>
            </a:extLst>
          </p:cNvPr>
          <p:cNvSpPr>
            <a:spLocks noGrp="1"/>
          </p:cNvSpPr>
          <p:nvPr>
            <p:ph idx="1"/>
          </p:nvPr>
        </p:nvSpPr>
        <p:spPr/>
        <p:txBody>
          <a:bodyPr/>
          <a:lstStyle/>
          <a:p>
            <a:r>
              <a:rPr lang="en-US" u="sng" dirty="0"/>
              <a:t>Parliamentarian</a:t>
            </a:r>
            <a:r>
              <a:rPr lang="en-US" dirty="0"/>
              <a:t>. The State's Attorney or an Assistant State's Attorney shall be in attendance at all meetings of the Board and shall be Parliamentarian of the Board. </a:t>
            </a:r>
          </a:p>
          <a:p>
            <a:r>
              <a:rPr lang="en-US" dirty="0"/>
              <a:t>Upon request of the Chair, the Parliamentarian shall render to the Chair advice or an opinion on questions of parliamentary law and procedure applicable to matters arising before the Board. </a:t>
            </a:r>
          </a:p>
        </p:txBody>
      </p:sp>
    </p:spTree>
    <p:extLst>
      <p:ext uri="{BB962C8B-B14F-4D97-AF65-F5344CB8AC3E}">
        <p14:creationId xmlns:p14="http://schemas.microsoft.com/office/powerpoint/2010/main" val="7020526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99D28-80D7-408C-9B3F-B60E982A3A23}"/>
              </a:ext>
            </a:extLst>
          </p:cNvPr>
          <p:cNvSpPr>
            <a:spLocks noGrp="1"/>
          </p:cNvSpPr>
          <p:nvPr>
            <p:ph type="title"/>
          </p:nvPr>
        </p:nvSpPr>
        <p:spPr/>
        <p:txBody>
          <a:bodyPr/>
          <a:lstStyle/>
          <a:p>
            <a:pPr algn="ctr"/>
            <a:r>
              <a:rPr lang="en-US" dirty="0"/>
              <a:t>MCLEAN COUNTY BOARD RULES</a:t>
            </a:r>
          </a:p>
        </p:txBody>
      </p:sp>
      <p:sp>
        <p:nvSpPr>
          <p:cNvPr id="3" name="Content Placeholder 2">
            <a:extLst>
              <a:ext uri="{FF2B5EF4-FFF2-40B4-BE49-F238E27FC236}">
                <a16:creationId xmlns:a16="http://schemas.microsoft.com/office/drawing/2014/main" id="{4B8A9EBA-6123-4783-AC60-CB1EC4F5D967}"/>
              </a:ext>
            </a:extLst>
          </p:cNvPr>
          <p:cNvSpPr>
            <a:spLocks noGrp="1"/>
          </p:cNvSpPr>
          <p:nvPr>
            <p:ph idx="1"/>
          </p:nvPr>
        </p:nvSpPr>
        <p:spPr/>
        <p:txBody>
          <a:bodyPr/>
          <a:lstStyle/>
          <a:p>
            <a:r>
              <a:rPr lang="en-US" dirty="0"/>
              <a:t>ROBERT’S RULES OF ORDER.</a:t>
            </a:r>
          </a:p>
          <a:p>
            <a:r>
              <a:rPr lang="en-US" dirty="0"/>
              <a:t>The rules or parliamentary procedures as set forth in the latest published edition of Roberts Rules of Order, Revised shall govern the procedure of the Board in all cases applicable and in which the same are not inconsistent with these rules. </a:t>
            </a:r>
          </a:p>
          <a:p>
            <a:r>
              <a:rPr lang="en-US" dirty="0"/>
              <a:t>Failure to strictly or technically adhere to Robert's Rules of Order shall not serve as a basis for invalidating an action of the Board.</a:t>
            </a:r>
          </a:p>
        </p:txBody>
      </p:sp>
    </p:spTree>
    <p:extLst>
      <p:ext uri="{BB962C8B-B14F-4D97-AF65-F5344CB8AC3E}">
        <p14:creationId xmlns:p14="http://schemas.microsoft.com/office/powerpoint/2010/main" val="8195318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251A3-FED9-4E66-BD70-B4792C1757C2}"/>
              </a:ext>
            </a:extLst>
          </p:cNvPr>
          <p:cNvSpPr>
            <a:spLocks noGrp="1"/>
          </p:cNvSpPr>
          <p:nvPr>
            <p:ph type="title"/>
          </p:nvPr>
        </p:nvSpPr>
        <p:spPr/>
        <p:txBody>
          <a:bodyPr/>
          <a:lstStyle/>
          <a:p>
            <a:pPr algn="ctr"/>
            <a:r>
              <a:rPr lang="en-US" dirty="0"/>
              <a:t>MCLEAN COUNTY BOARD RULES</a:t>
            </a:r>
          </a:p>
        </p:txBody>
      </p:sp>
      <p:sp>
        <p:nvSpPr>
          <p:cNvPr id="3" name="Content Placeholder 2">
            <a:extLst>
              <a:ext uri="{FF2B5EF4-FFF2-40B4-BE49-F238E27FC236}">
                <a16:creationId xmlns:a16="http://schemas.microsoft.com/office/drawing/2014/main" id="{ABC233AD-6AC8-4534-8F75-0E9EFF2CC036}"/>
              </a:ext>
            </a:extLst>
          </p:cNvPr>
          <p:cNvSpPr>
            <a:spLocks noGrp="1"/>
          </p:cNvSpPr>
          <p:nvPr>
            <p:ph idx="1"/>
          </p:nvPr>
        </p:nvSpPr>
        <p:spPr/>
        <p:txBody>
          <a:bodyPr/>
          <a:lstStyle/>
          <a:p>
            <a:r>
              <a:rPr lang="en-US" u="sng" dirty="0"/>
              <a:t>Agenda preparation</a:t>
            </a:r>
            <a:r>
              <a:rPr lang="en-US" dirty="0"/>
              <a:t>. The Chair, in consultation with the Administrator, shall prepare an agenda for each regular meeting, listing the order of business in as much detail as is sufficient for identification, and shall file the agenda with the Clerk</a:t>
            </a:r>
          </a:p>
          <a:p>
            <a:r>
              <a:rPr lang="en-US" dirty="0"/>
              <a:t>. </a:t>
            </a:r>
          </a:p>
        </p:txBody>
      </p:sp>
    </p:spTree>
    <p:extLst>
      <p:ext uri="{BB962C8B-B14F-4D97-AF65-F5344CB8AC3E}">
        <p14:creationId xmlns:p14="http://schemas.microsoft.com/office/powerpoint/2010/main" val="16426317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915F1-CFE5-40A0-A168-3F85889AA7C5}"/>
              </a:ext>
            </a:extLst>
          </p:cNvPr>
          <p:cNvSpPr>
            <a:spLocks noGrp="1"/>
          </p:cNvSpPr>
          <p:nvPr>
            <p:ph type="title"/>
          </p:nvPr>
        </p:nvSpPr>
        <p:spPr/>
        <p:txBody>
          <a:bodyPr/>
          <a:lstStyle/>
          <a:p>
            <a:pPr algn="ctr"/>
            <a:r>
              <a:rPr lang="en-US" dirty="0"/>
              <a:t>MCLEAN COUNTY BOARD RULES</a:t>
            </a:r>
          </a:p>
        </p:txBody>
      </p:sp>
      <p:sp>
        <p:nvSpPr>
          <p:cNvPr id="3" name="Content Placeholder 2">
            <a:extLst>
              <a:ext uri="{FF2B5EF4-FFF2-40B4-BE49-F238E27FC236}">
                <a16:creationId xmlns:a16="http://schemas.microsoft.com/office/drawing/2014/main" id="{633B9BD9-CFCA-4D61-A674-868FA4C667DF}"/>
              </a:ext>
            </a:extLst>
          </p:cNvPr>
          <p:cNvSpPr>
            <a:spLocks noGrp="1"/>
          </p:cNvSpPr>
          <p:nvPr>
            <p:ph idx="1"/>
          </p:nvPr>
        </p:nvSpPr>
        <p:spPr/>
        <p:txBody>
          <a:bodyPr/>
          <a:lstStyle/>
          <a:p>
            <a:r>
              <a:rPr lang="en-US" u="sng" dirty="0"/>
              <a:t>Suspension of rules</a:t>
            </a:r>
            <a:r>
              <a:rPr lang="en-US" dirty="0"/>
              <a:t>. Any of these rules may be temporarily suspended by action of the Board. Immediately upon the termination of the business arising out of the event for which the rules were suspended, these rules shall again be in effect without vote of the Board.</a:t>
            </a:r>
          </a:p>
          <a:p>
            <a:r>
              <a:rPr lang="en-US" dirty="0"/>
              <a:t>(Generally 2/3 vote required to suspend rules)</a:t>
            </a:r>
          </a:p>
          <a:p>
            <a:endParaRPr lang="en-US" dirty="0"/>
          </a:p>
          <a:p>
            <a:endParaRPr lang="en-US" dirty="0"/>
          </a:p>
        </p:txBody>
      </p:sp>
    </p:spTree>
    <p:extLst>
      <p:ext uri="{BB962C8B-B14F-4D97-AF65-F5344CB8AC3E}">
        <p14:creationId xmlns:p14="http://schemas.microsoft.com/office/powerpoint/2010/main" val="27130676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912A7-95B2-4FA0-9678-6BE08EBC96F8}"/>
              </a:ext>
            </a:extLst>
          </p:cNvPr>
          <p:cNvSpPr>
            <a:spLocks noGrp="1"/>
          </p:cNvSpPr>
          <p:nvPr>
            <p:ph type="title"/>
          </p:nvPr>
        </p:nvSpPr>
        <p:spPr/>
        <p:txBody>
          <a:bodyPr/>
          <a:lstStyle/>
          <a:p>
            <a:r>
              <a:rPr lang="en-US" dirty="0"/>
              <a:t>	MCLEAN COUNTY BOARD RULES</a:t>
            </a:r>
          </a:p>
        </p:txBody>
      </p:sp>
      <p:sp>
        <p:nvSpPr>
          <p:cNvPr id="3" name="Content Placeholder 2">
            <a:extLst>
              <a:ext uri="{FF2B5EF4-FFF2-40B4-BE49-F238E27FC236}">
                <a16:creationId xmlns:a16="http://schemas.microsoft.com/office/drawing/2014/main" id="{610291AB-E4E4-4768-A069-A2C07F1936A8}"/>
              </a:ext>
            </a:extLst>
          </p:cNvPr>
          <p:cNvSpPr>
            <a:spLocks noGrp="1"/>
          </p:cNvSpPr>
          <p:nvPr>
            <p:ph idx="1"/>
          </p:nvPr>
        </p:nvSpPr>
        <p:spPr/>
        <p:txBody>
          <a:bodyPr/>
          <a:lstStyle/>
          <a:p>
            <a:r>
              <a:rPr lang="en-US" u="sng" dirty="0"/>
              <a:t>Decorum. </a:t>
            </a:r>
            <a:r>
              <a:rPr lang="en-US" dirty="0"/>
              <a:t>During the proceedings of the County Board, decorum shall be maintained at all times by members, interested parties, the public and the media. </a:t>
            </a:r>
          </a:p>
          <a:p>
            <a:r>
              <a:rPr lang="en-US" dirty="0"/>
              <a:t>The Chair shall be authorized to take appropriate action to maintain said decorum. </a:t>
            </a:r>
          </a:p>
          <a:p>
            <a:endParaRPr lang="en-US" dirty="0"/>
          </a:p>
        </p:txBody>
      </p:sp>
    </p:spTree>
    <p:extLst>
      <p:ext uri="{BB962C8B-B14F-4D97-AF65-F5344CB8AC3E}">
        <p14:creationId xmlns:p14="http://schemas.microsoft.com/office/powerpoint/2010/main" val="28514061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EBDBE-534B-4270-B2F2-22EB103D004D}"/>
              </a:ext>
            </a:extLst>
          </p:cNvPr>
          <p:cNvSpPr>
            <a:spLocks noGrp="1"/>
          </p:cNvSpPr>
          <p:nvPr>
            <p:ph type="title"/>
          </p:nvPr>
        </p:nvSpPr>
        <p:spPr/>
        <p:txBody>
          <a:bodyPr/>
          <a:lstStyle/>
          <a:p>
            <a:pPr algn="ctr"/>
            <a:r>
              <a:rPr lang="en-US" dirty="0"/>
              <a:t>MCLEAN COUNTY BOARD RULES</a:t>
            </a:r>
          </a:p>
        </p:txBody>
      </p:sp>
      <p:sp>
        <p:nvSpPr>
          <p:cNvPr id="3" name="Content Placeholder 2">
            <a:extLst>
              <a:ext uri="{FF2B5EF4-FFF2-40B4-BE49-F238E27FC236}">
                <a16:creationId xmlns:a16="http://schemas.microsoft.com/office/drawing/2014/main" id="{9DA1B083-DE41-4E95-B442-ED92E119B13D}"/>
              </a:ext>
            </a:extLst>
          </p:cNvPr>
          <p:cNvSpPr>
            <a:spLocks noGrp="1"/>
          </p:cNvSpPr>
          <p:nvPr>
            <p:ph idx="1"/>
          </p:nvPr>
        </p:nvSpPr>
        <p:spPr/>
        <p:txBody>
          <a:bodyPr/>
          <a:lstStyle/>
          <a:p>
            <a:r>
              <a:rPr lang="en-US" u="sng" dirty="0"/>
              <a:t>Reconsideration. </a:t>
            </a:r>
            <a:r>
              <a:rPr lang="en-US" dirty="0"/>
              <a:t>An action may be reconsidered at any time during the meeting or at the next meeting held thereafter. </a:t>
            </a:r>
          </a:p>
          <a:p>
            <a:r>
              <a:rPr lang="en-US" dirty="0"/>
              <a:t>A motion to reconsider shall be made and seconded by members of the Board who voted on the prevailing side of the question to be reconsidered. </a:t>
            </a:r>
          </a:p>
          <a:p>
            <a:r>
              <a:rPr lang="en-US" dirty="0"/>
              <a:t>However, a motion to reconsider may only be made at the following meeting if a member has caused an action item to be placed on the agenda within the time frame required by the Open Meetings Act.</a:t>
            </a:r>
          </a:p>
        </p:txBody>
      </p:sp>
    </p:spTree>
    <p:extLst>
      <p:ext uri="{BB962C8B-B14F-4D97-AF65-F5344CB8AC3E}">
        <p14:creationId xmlns:p14="http://schemas.microsoft.com/office/powerpoint/2010/main" val="1742732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816A4-58D5-4B46-AB62-F877973824A6}"/>
              </a:ext>
            </a:extLst>
          </p:cNvPr>
          <p:cNvSpPr>
            <a:spLocks noGrp="1"/>
          </p:cNvSpPr>
          <p:nvPr>
            <p:ph type="title"/>
          </p:nvPr>
        </p:nvSpPr>
        <p:spPr/>
        <p:txBody>
          <a:bodyPr/>
          <a:lstStyle/>
          <a:p>
            <a:r>
              <a:rPr lang="en-US" b="1" dirty="0"/>
              <a:t>Purpose</a:t>
            </a:r>
            <a:endParaRPr lang="en-US" dirty="0"/>
          </a:p>
        </p:txBody>
      </p:sp>
      <p:sp>
        <p:nvSpPr>
          <p:cNvPr id="3" name="Content Placeholder 2">
            <a:extLst>
              <a:ext uri="{FF2B5EF4-FFF2-40B4-BE49-F238E27FC236}">
                <a16:creationId xmlns:a16="http://schemas.microsoft.com/office/drawing/2014/main" id="{28D4B4E1-EFC8-4D7D-A411-EE6986A948AD}"/>
              </a:ext>
            </a:extLst>
          </p:cNvPr>
          <p:cNvSpPr>
            <a:spLocks noGrp="1"/>
          </p:cNvSpPr>
          <p:nvPr>
            <p:ph idx="1"/>
          </p:nvPr>
        </p:nvSpPr>
        <p:spPr/>
        <p:txBody>
          <a:bodyPr/>
          <a:lstStyle/>
          <a:p>
            <a:r>
              <a:rPr lang="en-US" dirty="0"/>
              <a:t>The </a:t>
            </a:r>
            <a:r>
              <a:rPr lang="en-US" b="1" dirty="0"/>
              <a:t>purpose</a:t>
            </a:r>
            <a:r>
              <a:rPr lang="en-US" dirty="0"/>
              <a:t> of </a:t>
            </a:r>
            <a:r>
              <a:rPr lang="en-US" b="1" dirty="0"/>
              <a:t>parliamentary procedure</a:t>
            </a:r>
            <a:r>
              <a:rPr lang="en-US" dirty="0"/>
              <a:t> is for the assembly to conduct its business in the most efficient way possible while considering the rights of its members.</a:t>
            </a:r>
          </a:p>
          <a:p>
            <a:endParaRPr lang="en-US" dirty="0"/>
          </a:p>
        </p:txBody>
      </p:sp>
    </p:spTree>
    <p:extLst>
      <p:ext uri="{BB962C8B-B14F-4D97-AF65-F5344CB8AC3E}">
        <p14:creationId xmlns:p14="http://schemas.microsoft.com/office/powerpoint/2010/main" val="14247859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C34E7-6B6D-4CA2-98D0-845D27F54EC1}"/>
              </a:ext>
            </a:extLst>
          </p:cNvPr>
          <p:cNvSpPr>
            <a:spLocks noGrp="1"/>
          </p:cNvSpPr>
          <p:nvPr>
            <p:ph type="title"/>
          </p:nvPr>
        </p:nvSpPr>
        <p:spPr/>
        <p:txBody>
          <a:bodyPr/>
          <a:lstStyle/>
          <a:p>
            <a:r>
              <a:rPr lang="en-US" dirty="0"/>
              <a:t>MCLEAN COUNTY BOARD RULES</a:t>
            </a:r>
          </a:p>
        </p:txBody>
      </p:sp>
      <p:sp>
        <p:nvSpPr>
          <p:cNvPr id="3" name="Content Placeholder 2">
            <a:extLst>
              <a:ext uri="{FF2B5EF4-FFF2-40B4-BE49-F238E27FC236}">
                <a16:creationId xmlns:a16="http://schemas.microsoft.com/office/drawing/2014/main" id="{725D319B-6286-4DB0-8F48-5026B31C9943}"/>
              </a:ext>
            </a:extLst>
          </p:cNvPr>
          <p:cNvSpPr>
            <a:spLocks noGrp="1"/>
          </p:cNvSpPr>
          <p:nvPr>
            <p:ph idx="1"/>
          </p:nvPr>
        </p:nvSpPr>
        <p:spPr/>
        <p:txBody>
          <a:bodyPr>
            <a:normAutofit lnSpcReduction="10000"/>
          </a:bodyPr>
          <a:lstStyle/>
          <a:p>
            <a:r>
              <a:rPr lang="en-US" u="sng" dirty="0"/>
              <a:t>Recognition.</a:t>
            </a:r>
          </a:p>
          <a:p>
            <a:r>
              <a:rPr lang="en-US" dirty="0"/>
              <a:t>Every member who desires to speak or make a motion shall respectfully address the Chair, be recognized before speaking, and address only the issue under consideration at that time by the Board.</a:t>
            </a:r>
          </a:p>
          <a:p>
            <a:r>
              <a:rPr lang="en-US" dirty="0"/>
              <a:t>When two or more members seek recognition at the same time, the Chair shall recognize the member who is to speak first.</a:t>
            </a:r>
          </a:p>
          <a:p>
            <a:r>
              <a:rPr lang="en-US" dirty="0"/>
              <a:t>No person shall speak more than once nor more than five minutes on the same matter without permission from the Chair.</a:t>
            </a:r>
          </a:p>
          <a:p>
            <a:r>
              <a:rPr lang="en-US" dirty="0"/>
              <a:t>A member called to order by the Chair shall immediately come to order. If there is no appeal, the decision of the Chair shall be final.</a:t>
            </a:r>
          </a:p>
          <a:p>
            <a:endParaRPr lang="en-US" dirty="0"/>
          </a:p>
        </p:txBody>
      </p:sp>
    </p:spTree>
    <p:extLst>
      <p:ext uri="{BB962C8B-B14F-4D97-AF65-F5344CB8AC3E}">
        <p14:creationId xmlns:p14="http://schemas.microsoft.com/office/powerpoint/2010/main" val="16740352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A4EB5-1B59-4CF9-A313-A82A9B80A924}"/>
              </a:ext>
            </a:extLst>
          </p:cNvPr>
          <p:cNvSpPr>
            <a:spLocks noGrp="1"/>
          </p:cNvSpPr>
          <p:nvPr>
            <p:ph type="title"/>
          </p:nvPr>
        </p:nvSpPr>
        <p:spPr/>
        <p:txBody>
          <a:bodyPr/>
          <a:lstStyle/>
          <a:p>
            <a:pPr algn="ctr"/>
            <a:r>
              <a:rPr lang="en-US" dirty="0"/>
              <a:t>MCLEAN COUNTY BOARD RULES</a:t>
            </a:r>
          </a:p>
        </p:txBody>
      </p:sp>
      <p:sp>
        <p:nvSpPr>
          <p:cNvPr id="3" name="Content Placeholder 2">
            <a:extLst>
              <a:ext uri="{FF2B5EF4-FFF2-40B4-BE49-F238E27FC236}">
                <a16:creationId xmlns:a16="http://schemas.microsoft.com/office/drawing/2014/main" id="{99A26BBF-BFEB-448B-BCD0-8F601D318487}"/>
              </a:ext>
            </a:extLst>
          </p:cNvPr>
          <p:cNvSpPr>
            <a:spLocks noGrp="1"/>
          </p:cNvSpPr>
          <p:nvPr>
            <p:ph idx="1"/>
          </p:nvPr>
        </p:nvSpPr>
        <p:spPr/>
        <p:txBody>
          <a:bodyPr/>
          <a:lstStyle/>
          <a:p>
            <a:r>
              <a:rPr lang="en-US" u="sng" dirty="0"/>
              <a:t>Procedures at meetings.</a:t>
            </a:r>
          </a:p>
          <a:p>
            <a:r>
              <a:rPr lang="en-US" dirty="0"/>
              <a:t>Quorum. A majority of the members of the Board shall constitute a quorum.</a:t>
            </a:r>
          </a:p>
          <a:p>
            <a:r>
              <a:rPr lang="en-US" dirty="0"/>
              <a:t>Members. Whenever a vacancy (or vacancies) occurs on the Board and upon formal declaration of a vacancy (or vacancies) by the County Board Chair, the number of members for purposes of defining a quorum shall be reduced by one or more.</a:t>
            </a:r>
          </a:p>
          <a:p>
            <a:r>
              <a:rPr lang="en-US" dirty="0"/>
              <a:t>General voting. Unless otherwise expressly provided, any action taken by the Board or any committee shall only require the affirmative vote of the majority of the members present and voting.</a:t>
            </a:r>
          </a:p>
        </p:txBody>
      </p:sp>
    </p:spTree>
    <p:extLst>
      <p:ext uri="{BB962C8B-B14F-4D97-AF65-F5344CB8AC3E}">
        <p14:creationId xmlns:p14="http://schemas.microsoft.com/office/powerpoint/2010/main" val="36092513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E401-58D3-4921-B55E-2437F3517DF1}"/>
              </a:ext>
            </a:extLst>
          </p:cNvPr>
          <p:cNvSpPr>
            <a:spLocks noGrp="1"/>
          </p:cNvSpPr>
          <p:nvPr>
            <p:ph type="title"/>
          </p:nvPr>
        </p:nvSpPr>
        <p:spPr/>
        <p:txBody>
          <a:bodyPr/>
          <a:lstStyle/>
          <a:p>
            <a:pPr algn="ctr"/>
            <a:r>
              <a:rPr lang="en-US" dirty="0"/>
              <a:t>MCLEAN COUNTY BOARD RULES</a:t>
            </a:r>
          </a:p>
        </p:txBody>
      </p:sp>
      <p:sp>
        <p:nvSpPr>
          <p:cNvPr id="3" name="Content Placeholder 2">
            <a:extLst>
              <a:ext uri="{FF2B5EF4-FFF2-40B4-BE49-F238E27FC236}">
                <a16:creationId xmlns:a16="http://schemas.microsoft.com/office/drawing/2014/main" id="{777EDADB-529E-45E0-B35E-62D94A42EF03}"/>
              </a:ext>
            </a:extLst>
          </p:cNvPr>
          <p:cNvSpPr>
            <a:spLocks noGrp="1"/>
          </p:cNvSpPr>
          <p:nvPr>
            <p:ph idx="1"/>
          </p:nvPr>
        </p:nvSpPr>
        <p:spPr/>
        <p:txBody>
          <a:bodyPr/>
          <a:lstStyle/>
          <a:p>
            <a:r>
              <a:rPr lang="en-US" u="sng" dirty="0"/>
              <a:t>Procedure cont’d.</a:t>
            </a:r>
            <a:endParaRPr lang="en-US" dirty="0"/>
          </a:p>
          <a:p>
            <a:r>
              <a:rPr lang="en-US" dirty="0"/>
              <a:t>A roll call vote of the Board shall be taken by a "yes" or "no" or "present" vote on the following matters:</a:t>
            </a:r>
          </a:p>
          <a:p>
            <a:pPr lvl="1"/>
            <a:r>
              <a:rPr lang="en-US" dirty="0"/>
              <a:t>Appropriation and tax levy ordinances.</a:t>
            </a:r>
          </a:p>
          <a:p>
            <a:pPr lvl="1"/>
            <a:r>
              <a:rPr lang="en-US" dirty="0"/>
              <a:t>Any other matter required by law.</a:t>
            </a:r>
          </a:p>
          <a:p>
            <a:pPr lvl="1"/>
            <a:r>
              <a:rPr lang="en-US" dirty="0"/>
              <a:t>Upon any other matters, when announced by the Chair or requested by any member, provided such request is made before another item of business has been taken up by the Board.</a:t>
            </a:r>
          </a:p>
          <a:p>
            <a:pPr marL="457200" lvl="1" indent="0">
              <a:buNone/>
            </a:pPr>
            <a:endParaRPr lang="en-US" u="sng" dirty="0"/>
          </a:p>
          <a:p>
            <a:pPr lvl="1"/>
            <a:endParaRPr lang="en-US" u="sng" dirty="0"/>
          </a:p>
        </p:txBody>
      </p:sp>
    </p:spTree>
    <p:extLst>
      <p:ext uri="{BB962C8B-B14F-4D97-AF65-F5344CB8AC3E}">
        <p14:creationId xmlns:p14="http://schemas.microsoft.com/office/powerpoint/2010/main" val="13276012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1DE93-2420-49F3-BA9B-64909754AB65}"/>
              </a:ext>
            </a:extLst>
          </p:cNvPr>
          <p:cNvSpPr>
            <a:spLocks noGrp="1"/>
          </p:cNvSpPr>
          <p:nvPr>
            <p:ph type="title"/>
          </p:nvPr>
        </p:nvSpPr>
        <p:spPr/>
        <p:txBody>
          <a:bodyPr/>
          <a:lstStyle/>
          <a:p>
            <a:pPr algn="ctr"/>
            <a:r>
              <a:rPr lang="en-US" dirty="0"/>
              <a:t>MCLEAN COUNTY BOARD RULES</a:t>
            </a:r>
          </a:p>
        </p:txBody>
      </p:sp>
      <p:sp>
        <p:nvSpPr>
          <p:cNvPr id="3" name="Content Placeholder 2">
            <a:extLst>
              <a:ext uri="{FF2B5EF4-FFF2-40B4-BE49-F238E27FC236}">
                <a16:creationId xmlns:a16="http://schemas.microsoft.com/office/drawing/2014/main" id="{B4F8F147-BC4F-448E-AB81-400F44E72739}"/>
              </a:ext>
            </a:extLst>
          </p:cNvPr>
          <p:cNvSpPr>
            <a:spLocks noGrp="1"/>
          </p:cNvSpPr>
          <p:nvPr>
            <p:ph idx="1"/>
          </p:nvPr>
        </p:nvSpPr>
        <p:spPr/>
        <p:txBody>
          <a:bodyPr>
            <a:normAutofit lnSpcReduction="10000"/>
          </a:bodyPr>
          <a:lstStyle/>
          <a:p>
            <a:r>
              <a:rPr lang="en-US" u="sng" dirty="0"/>
              <a:t>Procedure cont’d.</a:t>
            </a:r>
            <a:endParaRPr lang="en-US" dirty="0"/>
          </a:p>
          <a:p>
            <a:r>
              <a:rPr lang="en-US" dirty="0"/>
              <a:t>The Clerk, on a roll call, shall call the names of the members of the Board in alphabetical order, with the first name called each month being the second name called the previous month, except that the Chair shall be called last.</a:t>
            </a:r>
          </a:p>
          <a:p>
            <a:r>
              <a:rPr lang="en-US" dirty="0"/>
              <a:t>The Chair shall be required to vote only when the vote of the Board results in a tie. </a:t>
            </a:r>
          </a:p>
          <a:p>
            <a:r>
              <a:rPr lang="en-US" dirty="0"/>
              <a:t>. In any action requiring a roll call vote, if any member asks for and receives unanimous consent of the members present for the Clerk to show all members present as voting in favor of such action, the Clerk shall show and record such vote accordingly.</a:t>
            </a:r>
          </a:p>
        </p:txBody>
      </p:sp>
    </p:spTree>
    <p:extLst>
      <p:ext uri="{BB962C8B-B14F-4D97-AF65-F5344CB8AC3E}">
        <p14:creationId xmlns:p14="http://schemas.microsoft.com/office/powerpoint/2010/main" val="3715274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F58EF-19A7-4557-BA3D-9634DE090C1F}"/>
              </a:ext>
            </a:extLst>
          </p:cNvPr>
          <p:cNvSpPr>
            <a:spLocks noGrp="1"/>
          </p:cNvSpPr>
          <p:nvPr>
            <p:ph type="title"/>
          </p:nvPr>
        </p:nvSpPr>
        <p:spPr/>
        <p:txBody>
          <a:bodyPr/>
          <a:lstStyle/>
          <a:p>
            <a:pPr algn="ctr"/>
            <a:r>
              <a:rPr lang="en-US" dirty="0"/>
              <a:t>MCLEAN COUNTY BOARD RULES</a:t>
            </a:r>
          </a:p>
        </p:txBody>
      </p:sp>
      <p:sp>
        <p:nvSpPr>
          <p:cNvPr id="3" name="Content Placeholder 2">
            <a:extLst>
              <a:ext uri="{FF2B5EF4-FFF2-40B4-BE49-F238E27FC236}">
                <a16:creationId xmlns:a16="http://schemas.microsoft.com/office/drawing/2014/main" id="{1858AE00-6DDE-4F45-89FE-A2700E1BBA7E}"/>
              </a:ext>
            </a:extLst>
          </p:cNvPr>
          <p:cNvSpPr>
            <a:spLocks noGrp="1"/>
          </p:cNvSpPr>
          <p:nvPr>
            <p:ph idx="1"/>
          </p:nvPr>
        </p:nvSpPr>
        <p:spPr/>
        <p:txBody>
          <a:bodyPr/>
          <a:lstStyle/>
          <a:p>
            <a:r>
              <a:rPr lang="en-US" u="sng" dirty="0"/>
              <a:t>Procedure cont’d</a:t>
            </a:r>
            <a:r>
              <a:rPr lang="en-US" dirty="0"/>
              <a:t>.</a:t>
            </a:r>
          </a:p>
          <a:p>
            <a:r>
              <a:rPr lang="en-US" dirty="0"/>
              <a:t>A member who has voted "yes" or "no" or "present" on a roll call vote shall not be allowed to change that vote on the matter under consideration. </a:t>
            </a:r>
          </a:p>
          <a:p>
            <a:r>
              <a:rPr lang="en-US" dirty="0"/>
              <a:t>A member not voting when called upon by the Clerk will be presumed absent and will not be allowed to cast a vote on the matter under consideration.</a:t>
            </a:r>
          </a:p>
        </p:txBody>
      </p:sp>
    </p:spTree>
    <p:extLst>
      <p:ext uri="{BB962C8B-B14F-4D97-AF65-F5344CB8AC3E}">
        <p14:creationId xmlns:p14="http://schemas.microsoft.com/office/powerpoint/2010/main" val="23606800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C72DF-4949-47DA-89B6-7E08F1FEBEA1}"/>
              </a:ext>
            </a:extLst>
          </p:cNvPr>
          <p:cNvSpPr>
            <a:spLocks noGrp="1"/>
          </p:cNvSpPr>
          <p:nvPr>
            <p:ph type="title"/>
          </p:nvPr>
        </p:nvSpPr>
        <p:spPr/>
        <p:txBody>
          <a:bodyPr/>
          <a:lstStyle/>
          <a:p>
            <a:r>
              <a:rPr lang="en-US" dirty="0"/>
              <a:t>MCLEAN COUNTY BOARD RULES</a:t>
            </a:r>
          </a:p>
        </p:txBody>
      </p:sp>
      <p:sp>
        <p:nvSpPr>
          <p:cNvPr id="3" name="Content Placeholder 2">
            <a:extLst>
              <a:ext uri="{FF2B5EF4-FFF2-40B4-BE49-F238E27FC236}">
                <a16:creationId xmlns:a16="http://schemas.microsoft.com/office/drawing/2014/main" id="{D3CBF4F5-6B12-4094-8362-66C0ACDE7D7F}"/>
              </a:ext>
            </a:extLst>
          </p:cNvPr>
          <p:cNvSpPr>
            <a:spLocks noGrp="1"/>
          </p:cNvSpPr>
          <p:nvPr>
            <p:ph idx="1"/>
          </p:nvPr>
        </p:nvSpPr>
        <p:spPr/>
        <p:txBody>
          <a:bodyPr/>
          <a:lstStyle/>
          <a:p>
            <a:r>
              <a:rPr lang="en-US" dirty="0"/>
              <a:t>The members of the County Board of McLean County, Illinois wish to individually and collectively express their expectation and intent that all Board members follow a high standard of ethical behavior in exercising their duties, responsibilities and judgment as Board members. All members of the McLean County Board shall:</a:t>
            </a:r>
          </a:p>
          <a:p>
            <a:pPr lvl="1"/>
            <a:r>
              <a:rPr lang="en-US" dirty="0"/>
              <a:t>Handle County affairs with a deep sense of responsibility, upholding the spirit as well as the letter of the law and Constitution.</a:t>
            </a:r>
          </a:p>
          <a:p>
            <a:pPr lvl="1"/>
            <a:r>
              <a:rPr lang="en-US" dirty="0"/>
              <a:t>Faithfully perform all duties as Board members by studying Board issues and by attending all sessions of the Board and assigned committees, unless prevented from so doing by a compelling reason.</a:t>
            </a:r>
          </a:p>
        </p:txBody>
      </p:sp>
    </p:spTree>
    <p:extLst>
      <p:ext uri="{BB962C8B-B14F-4D97-AF65-F5344CB8AC3E}">
        <p14:creationId xmlns:p14="http://schemas.microsoft.com/office/powerpoint/2010/main" val="3095262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658DA-6050-4EB2-8524-74601CDF9B2C}"/>
              </a:ext>
            </a:extLst>
          </p:cNvPr>
          <p:cNvSpPr>
            <a:spLocks noGrp="1"/>
          </p:cNvSpPr>
          <p:nvPr>
            <p:ph type="title"/>
          </p:nvPr>
        </p:nvSpPr>
        <p:spPr/>
        <p:txBody>
          <a:bodyPr/>
          <a:lstStyle/>
          <a:p>
            <a:r>
              <a:rPr lang="en-US" dirty="0"/>
              <a:t>MCLEAN COUNTY BOARD RULES </a:t>
            </a:r>
          </a:p>
        </p:txBody>
      </p:sp>
      <p:sp>
        <p:nvSpPr>
          <p:cNvPr id="3" name="Content Placeholder 2">
            <a:extLst>
              <a:ext uri="{FF2B5EF4-FFF2-40B4-BE49-F238E27FC236}">
                <a16:creationId xmlns:a16="http://schemas.microsoft.com/office/drawing/2014/main" id="{E89017F7-2CCE-48C2-8259-470483CEBCD1}"/>
              </a:ext>
            </a:extLst>
          </p:cNvPr>
          <p:cNvSpPr>
            <a:spLocks noGrp="1"/>
          </p:cNvSpPr>
          <p:nvPr>
            <p:ph idx="1"/>
          </p:nvPr>
        </p:nvSpPr>
        <p:spPr/>
        <p:txBody>
          <a:bodyPr/>
          <a:lstStyle/>
          <a:p>
            <a:r>
              <a:rPr lang="en-US" dirty="0"/>
              <a:t>Avoid participation in any action which would result in a conflict of personal interest with County responsibility.</a:t>
            </a:r>
          </a:p>
          <a:p>
            <a:r>
              <a:rPr lang="en-US" dirty="0"/>
              <a:t>Refrain from obtaining improper personal benefit with regard to public funds, equipment, property, or the services of employees.</a:t>
            </a:r>
          </a:p>
          <a:p>
            <a:r>
              <a:rPr lang="en-US" dirty="0"/>
              <a:t>Respect the confidentiality of privileged information.</a:t>
            </a:r>
          </a:p>
          <a:p>
            <a:r>
              <a:rPr lang="en-US" dirty="0"/>
              <a:t>Refrain from accepting gifts, favors or promises of future benefit which could tend to impair independence of judgment or action as a Board member.</a:t>
            </a:r>
          </a:p>
          <a:p>
            <a:endParaRPr lang="en-US" dirty="0"/>
          </a:p>
          <a:p>
            <a:endParaRPr lang="en-US" dirty="0"/>
          </a:p>
        </p:txBody>
      </p:sp>
    </p:spTree>
    <p:extLst>
      <p:ext uri="{BB962C8B-B14F-4D97-AF65-F5344CB8AC3E}">
        <p14:creationId xmlns:p14="http://schemas.microsoft.com/office/powerpoint/2010/main" val="35614940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9587B-A286-4D37-9192-63CE1A0DE781}"/>
              </a:ext>
            </a:extLst>
          </p:cNvPr>
          <p:cNvSpPr>
            <a:spLocks noGrp="1"/>
          </p:cNvSpPr>
          <p:nvPr>
            <p:ph type="title"/>
          </p:nvPr>
        </p:nvSpPr>
        <p:spPr/>
        <p:txBody>
          <a:bodyPr/>
          <a:lstStyle/>
          <a:p>
            <a:r>
              <a:rPr lang="en-US" dirty="0"/>
              <a:t>MCLEAN COUNTY BOARD RULES</a:t>
            </a:r>
          </a:p>
        </p:txBody>
      </p:sp>
      <p:sp>
        <p:nvSpPr>
          <p:cNvPr id="3" name="Content Placeholder 2">
            <a:extLst>
              <a:ext uri="{FF2B5EF4-FFF2-40B4-BE49-F238E27FC236}">
                <a16:creationId xmlns:a16="http://schemas.microsoft.com/office/drawing/2014/main" id="{8232E72F-2471-4A66-B6A0-B981C011D39F}"/>
              </a:ext>
            </a:extLst>
          </p:cNvPr>
          <p:cNvSpPr>
            <a:spLocks noGrp="1"/>
          </p:cNvSpPr>
          <p:nvPr>
            <p:ph idx="1"/>
          </p:nvPr>
        </p:nvSpPr>
        <p:spPr/>
        <p:txBody>
          <a:bodyPr/>
          <a:lstStyle/>
          <a:p>
            <a:r>
              <a:rPr lang="en-US" dirty="0"/>
              <a:t>Refrain from considering ex parte communications involving matters where a public hearing is required according to law and when such consideration would interfere with the due process of law.</a:t>
            </a:r>
          </a:p>
          <a:p>
            <a:r>
              <a:rPr lang="en-US" dirty="0"/>
              <a:t>Be dedicated to and act in accordance with the highest ideals of honor and integrity in all public and personal relationships that are related to their responsibilities as a Board member, in order that the members may merit the respect and confidence of their fellow Board members, other elected officials and employees, and the public.</a:t>
            </a:r>
          </a:p>
        </p:txBody>
      </p:sp>
    </p:spTree>
    <p:extLst>
      <p:ext uri="{BB962C8B-B14F-4D97-AF65-F5344CB8AC3E}">
        <p14:creationId xmlns:p14="http://schemas.microsoft.com/office/powerpoint/2010/main" val="19863431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4FED7-5D36-42C9-BE91-9FEDD9265993}"/>
              </a:ext>
            </a:extLst>
          </p:cNvPr>
          <p:cNvSpPr>
            <a:spLocks noGrp="1"/>
          </p:cNvSpPr>
          <p:nvPr>
            <p:ph type="title"/>
          </p:nvPr>
        </p:nvSpPr>
        <p:spPr>
          <a:xfrm>
            <a:off x="838200" y="365125"/>
            <a:ext cx="10515600" cy="999849"/>
          </a:xfrm>
        </p:spPr>
        <p:txBody>
          <a:bodyPr>
            <a:normAutofit/>
          </a:bodyPr>
          <a:lstStyle/>
          <a:p>
            <a:pPr algn="ctr"/>
            <a:r>
              <a:rPr lang="en-US" b="1" u="sng" dirty="0"/>
              <a:t>PARLIAMENTARY QUESTIONS</a:t>
            </a:r>
          </a:p>
        </p:txBody>
      </p:sp>
      <p:sp>
        <p:nvSpPr>
          <p:cNvPr id="3" name="Content Placeholder 2">
            <a:extLst>
              <a:ext uri="{FF2B5EF4-FFF2-40B4-BE49-F238E27FC236}">
                <a16:creationId xmlns:a16="http://schemas.microsoft.com/office/drawing/2014/main" id="{C4B6BCB4-88F3-4D7F-A850-2356D7FE7AAA}"/>
              </a:ext>
            </a:extLst>
          </p:cNvPr>
          <p:cNvSpPr>
            <a:spLocks noGrp="1"/>
          </p:cNvSpPr>
          <p:nvPr>
            <p:ph idx="1"/>
          </p:nvPr>
        </p:nvSpPr>
        <p:spPr>
          <a:xfrm>
            <a:off x="838200" y="1550504"/>
            <a:ext cx="10515600" cy="4626459"/>
          </a:xfrm>
        </p:spPr>
        <p:txBody>
          <a:bodyPr>
            <a:normAutofit fontScale="77500" lnSpcReduction="20000"/>
          </a:bodyPr>
          <a:lstStyle/>
          <a:p>
            <a:r>
              <a:rPr lang="en-US" sz="3600" b="1" u="sng" dirty="0"/>
              <a:t>AT THE MEETING:</a:t>
            </a:r>
            <a:endParaRPr lang="en-US" sz="3600" dirty="0"/>
          </a:p>
          <a:p>
            <a:r>
              <a:rPr lang="en-US" dirty="0"/>
              <a:t> </a:t>
            </a:r>
          </a:p>
          <a:p>
            <a:pPr lvl="0"/>
            <a:r>
              <a:rPr lang="en-US" b="1" dirty="0"/>
              <a:t>1.  Who is in charge of a meeting?</a:t>
            </a:r>
          </a:p>
          <a:p>
            <a:pPr lvl="0"/>
            <a:r>
              <a:rPr lang="en-US" b="1" dirty="0"/>
              <a:t>2.  Who calls the meeting to order?  </a:t>
            </a:r>
          </a:p>
          <a:p>
            <a:r>
              <a:rPr lang="en-US" b="1" dirty="0"/>
              <a:t> 3.  What constitutes a quorum?  </a:t>
            </a:r>
          </a:p>
          <a:p>
            <a:r>
              <a:rPr lang="en-US" b="1" dirty="0"/>
              <a:t> 4.  Must a quorum be present during the entire meeting?  </a:t>
            </a:r>
          </a:p>
          <a:p>
            <a:r>
              <a:rPr lang="en-US" b="1" dirty="0"/>
              <a:t> 5.  Can members of the body participate electronically? </a:t>
            </a:r>
          </a:p>
          <a:p>
            <a:r>
              <a:rPr lang="en-US" b="1" dirty="0"/>
              <a:t> 6.  Can electronic participation be denied?  </a:t>
            </a:r>
          </a:p>
          <a:p>
            <a:r>
              <a:rPr lang="en-US" b="1" dirty="0"/>
              <a:t> 7.  Must a quorum be physically present to allow electronic participation?</a:t>
            </a:r>
          </a:p>
          <a:p>
            <a:r>
              <a:rPr lang="en-US" b="1" dirty="0"/>
              <a:t> 8.  Can a member participate electronically when on vacation?</a:t>
            </a:r>
          </a:p>
          <a:p>
            <a:endParaRPr lang="en-US" dirty="0"/>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37395281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4FED7-5D36-42C9-BE91-9FEDD9265993}"/>
              </a:ext>
            </a:extLst>
          </p:cNvPr>
          <p:cNvSpPr>
            <a:spLocks noGrp="1"/>
          </p:cNvSpPr>
          <p:nvPr>
            <p:ph type="title"/>
          </p:nvPr>
        </p:nvSpPr>
        <p:spPr>
          <a:xfrm>
            <a:off x="838200" y="365125"/>
            <a:ext cx="10515600" cy="955675"/>
          </a:xfrm>
        </p:spPr>
        <p:txBody>
          <a:bodyPr/>
          <a:lstStyle/>
          <a:p>
            <a:pPr algn="ctr"/>
            <a:r>
              <a:rPr lang="en-US" b="1" u="sng" dirty="0"/>
              <a:t>PARLIAMENTARY QUESTIONS</a:t>
            </a:r>
          </a:p>
        </p:txBody>
      </p:sp>
      <p:sp>
        <p:nvSpPr>
          <p:cNvPr id="3" name="Content Placeholder 2">
            <a:extLst>
              <a:ext uri="{FF2B5EF4-FFF2-40B4-BE49-F238E27FC236}">
                <a16:creationId xmlns:a16="http://schemas.microsoft.com/office/drawing/2014/main" id="{C4B6BCB4-88F3-4D7F-A850-2356D7FE7AAA}"/>
              </a:ext>
            </a:extLst>
          </p:cNvPr>
          <p:cNvSpPr>
            <a:spLocks noGrp="1"/>
          </p:cNvSpPr>
          <p:nvPr>
            <p:ph idx="1"/>
          </p:nvPr>
        </p:nvSpPr>
        <p:spPr/>
        <p:txBody>
          <a:bodyPr>
            <a:normAutofit lnSpcReduction="10000"/>
          </a:bodyPr>
          <a:lstStyle/>
          <a:p>
            <a:r>
              <a:rPr lang="en-US" b="1" u="sng" dirty="0"/>
              <a:t>AT THE MEETING</a:t>
            </a:r>
            <a:r>
              <a:rPr lang="en-US" b="1" dirty="0"/>
              <a:t>:   (Continued)</a:t>
            </a:r>
            <a:endParaRPr lang="en-US" dirty="0"/>
          </a:p>
          <a:p>
            <a:r>
              <a:rPr lang="en-US" sz="2200" dirty="0"/>
              <a:t> </a:t>
            </a:r>
            <a:endParaRPr lang="en-US" sz="2200" b="1" dirty="0"/>
          </a:p>
          <a:p>
            <a:pPr lvl="0"/>
            <a:r>
              <a:rPr lang="en-US" sz="2200" b="1" dirty="0"/>
              <a:t>9.  What are the basic powers of the presiding officer?</a:t>
            </a:r>
          </a:p>
          <a:p>
            <a:pPr lvl="0"/>
            <a:r>
              <a:rPr lang="en-US" sz="2200" b="1" dirty="0"/>
              <a:t>10. Is the presiding officer allowed to speak without “leaving the chair?”</a:t>
            </a:r>
          </a:p>
          <a:p>
            <a:pPr lvl="0"/>
            <a:r>
              <a:rPr lang="en-US" sz="2200" b="1" dirty="0"/>
              <a:t>11. Must the presiding officer be “independent?” </a:t>
            </a:r>
          </a:p>
          <a:p>
            <a:pPr lvl="0"/>
            <a:r>
              <a:rPr lang="en-US" sz="2200" b="1" dirty="0"/>
              <a:t>12. Can the presiding officer make or second motions?</a:t>
            </a:r>
          </a:p>
          <a:p>
            <a:pPr lvl="0"/>
            <a:r>
              <a:rPr lang="en-US" sz="2200" b="1" dirty="0"/>
              <a:t>13. When does the presiding officer vote?</a:t>
            </a:r>
          </a:p>
          <a:p>
            <a:pPr lvl="0"/>
            <a:r>
              <a:rPr lang="en-US" sz="2200" b="1" dirty="0"/>
              <a:t>14.  Must a motion be on the floor and seconded in order for a subject to be discussed?</a:t>
            </a:r>
          </a:p>
          <a:p>
            <a:pPr lvl="0"/>
            <a:r>
              <a:rPr lang="en-US" sz="2200" b="1" dirty="0"/>
              <a:t>15. Must members of the body be “recognized” by the presiding officer in order to speak?</a:t>
            </a:r>
          </a:p>
          <a:p>
            <a:r>
              <a:rPr lang="en-US" sz="2200" dirty="0"/>
              <a:t> </a:t>
            </a:r>
          </a:p>
          <a:p>
            <a:pPr marL="0" indent="0">
              <a:buNone/>
            </a:pPr>
            <a:endParaRPr lang="en-US" dirty="0"/>
          </a:p>
        </p:txBody>
      </p:sp>
    </p:spTree>
    <p:extLst>
      <p:ext uri="{BB962C8B-B14F-4D97-AF65-F5344CB8AC3E}">
        <p14:creationId xmlns:p14="http://schemas.microsoft.com/office/powerpoint/2010/main" val="2974589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A9AC3-B805-4D62-BA9F-88AF8C35EEF2}"/>
              </a:ext>
            </a:extLst>
          </p:cNvPr>
          <p:cNvSpPr>
            <a:spLocks noGrp="1"/>
          </p:cNvSpPr>
          <p:nvPr>
            <p:ph type="title"/>
          </p:nvPr>
        </p:nvSpPr>
        <p:spPr/>
        <p:txBody>
          <a:bodyPr/>
          <a:lstStyle/>
          <a:p>
            <a:r>
              <a:rPr lang="en-US" b="1" dirty="0"/>
              <a:t>Objectives of Parliamentary Procedure</a:t>
            </a:r>
            <a:br>
              <a:rPr lang="en-US" dirty="0"/>
            </a:br>
            <a:endParaRPr lang="en-US" dirty="0"/>
          </a:p>
        </p:txBody>
      </p:sp>
      <p:sp>
        <p:nvSpPr>
          <p:cNvPr id="3" name="Content Placeholder 2">
            <a:extLst>
              <a:ext uri="{FF2B5EF4-FFF2-40B4-BE49-F238E27FC236}">
                <a16:creationId xmlns:a16="http://schemas.microsoft.com/office/drawing/2014/main" id="{FBC3AC01-D9D9-4E39-89D3-2605CF514AC1}"/>
              </a:ext>
            </a:extLst>
          </p:cNvPr>
          <p:cNvSpPr>
            <a:spLocks noGrp="1"/>
          </p:cNvSpPr>
          <p:nvPr>
            <p:ph idx="1"/>
          </p:nvPr>
        </p:nvSpPr>
        <p:spPr/>
        <p:txBody>
          <a:bodyPr>
            <a:normAutofit/>
          </a:bodyPr>
          <a:lstStyle/>
          <a:p>
            <a:pPr lvl="0"/>
            <a:r>
              <a:rPr lang="en-US" dirty="0"/>
              <a:t>Avoids confusion and promotes efficiency by focusing on one item at a time. </a:t>
            </a:r>
          </a:p>
          <a:p>
            <a:pPr lvl="0"/>
            <a:r>
              <a:rPr lang="en-US" dirty="0"/>
              <a:t>Promotes civility by recognizing person before they speak and allowing everyone to speak when recognized.</a:t>
            </a:r>
          </a:p>
          <a:p>
            <a:pPr lvl="0"/>
            <a:r>
              <a:rPr lang="en-US" dirty="0"/>
              <a:t>Allows the majority to control the meeting through a majority vote process.</a:t>
            </a:r>
          </a:p>
          <a:p>
            <a:r>
              <a:rPr lang="en-US" dirty="0"/>
              <a:t>Protects the rights of minority opinions by allowing anyone to make motions, debate and vote.</a:t>
            </a:r>
          </a:p>
        </p:txBody>
      </p:sp>
    </p:spTree>
    <p:extLst>
      <p:ext uri="{BB962C8B-B14F-4D97-AF65-F5344CB8AC3E}">
        <p14:creationId xmlns:p14="http://schemas.microsoft.com/office/powerpoint/2010/main" val="19343125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4FED7-5D36-42C9-BE91-9FEDD9265993}"/>
              </a:ext>
            </a:extLst>
          </p:cNvPr>
          <p:cNvSpPr>
            <a:spLocks noGrp="1"/>
          </p:cNvSpPr>
          <p:nvPr>
            <p:ph type="title"/>
          </p:nvPr>
        </p:nvSpPr>
        <p:spPr>
          <a:xfrm>
            <a:off x="838200" y="365125"/>
            <a:ext cx="10515600" cy="955675"/>
          </a:xfrm>
        </p:spPr>
        <p:txBody>
          <a:bodyPr/>
          <a:lstStyle/>
          <a:p>
            <a:pPr algn="ctr"/>
            <a:r>
              <a:rPr lang="en-US" b="1" u="sng" dirty="0"/>
              <a:t>PARLIAMENTARY QUESTIONS</a:t>
            </a:r>
          </a:p>
        </p:txBody>
      </p:sp>
      <p:sp>
        <p:nvSpPr>
          <p:cNvPr id="3" name="Content Placeholder 2">
            <a:extLst>
              <a:ext uri="{FF2B5EF4-FFF2-40B4-BE49-F238E27FC236}">
                <a16:creationId xmlns:a16="http://schemas.microsoft.com/office/drawing/2014/main" id="{C4B6BCB4-88F3-4D7F-A850-2356D7FE7AAA}"/>
              </a:ext>
            </a:extLst>
          </p:cNvPr>
          <p:cNvSpPr>
            <a:spLocks noGrp="1"/>
          </p:cNvSpPr>
          <p:nvPr>
            <p:ph idx="1"/>
          </p:nvPr>
        </p:nvSpPr>
        <p:spPr/>
        <p:txBody>
          <a:bodyPr>
            <a:normAutofit lnSpcReduction="10000"/>
          </a:bodyPr>
          <a:lstStyle/>
          <a:p>
            <a:r>
              <a:rPr lang="en-US" b="1" u="sng" dirty="0"/>
              <a:t>AT THE MEETING</a:t>
            </a:r>
            <a:r>
              <a:rPr lang="en-US" b="1" dirty="0"/>
              <a:t>:   (Continued)</a:t>
            </a:r>
            <a:endParaRPr lang="en-US" dirty="0"/>
          </a:p>
          <a:p>
            <a:r>
              <a:rPr lang="en-US" sz="2200" dirty="0"/>
              <a:t> </a:t>
            </a:r>
          </a:p>
          <a:p>
            <a:pPr lvl="0"/>
            <a:r>
              <a:rPr lang="en-US" sz="2200" b="1" dirty="0"/>
              <a:t>16. How does the presiding officer choose among multiple requests to speak?</a:t>
            </a:r>
          </a:p>
          <a:p>
            <a:pPr lvl="0"/>
            <a:r>
              <a:rPr lang="en-US" sz="2200" b="1" dirty="0"/>
              <a:t>17.  Can the time and number of opportunities to speak for a particular member be limited?</a:t>
            </a:r>
          </a:p>
          <a:p>
            <a:pPr lvl="0"/>
            <a:r>
              <a:rPr lang="en-US" sz="2200" b="1" dirty="0"/>
              <a:t>18.  Does everyone operate with the same type of procedural motions?</a:t>
            </a:r>
          </a:p>
          <a:p>
            <a:pPr lvl="0"/>
            <a:r>
              <a:rPr lang="en-US" sz="2200" b="1" dirty="0"/>
              <a:t>19.  How does the presiding officer decide whether a motion is in order and pertinent to the discussion?</a:t>
            </a:r>
          </a:p>
          <a:p>
            <a:pPr lvl="0"/>
            <a:r>
              <a:rPr lang="en-US" sz="2200" b="1" dirty="0"/>
              <a:t>20. How fair does the presiding officer need to be in recognizing requests to speak or make motions?</a:t>
            </a:r>
          </a:p>
          <a:p>
            <a:pPr lvl="0"/>
            <a:r>
              <a:rPr lang="en-US" sz="2200" b="1" dirty="0"/>
              <a:t>21. What is the effect of a motion to “call the question?”</a:t>
            </a:r>
          </a:p>
          <a:p>
            <a:pPr lvl="0"/>
            <a:endParaRPr lang="en-US" sz="2200" b="1" dirty="0"/>
          </a:p>
          <a:p>
            <a:pPr lvl="0"/>
            <a:endParaRPr lang="en-US" dirty="0"/>
          </a:p>
        </p:txBody>
      </p:sp>
    </p:spTree>
    <p:extLst>
      <p:ext uri="{BB962C8B-B14F-4D97-AF65-F5344CB8AC3E}">
        <p14:creationId xmlns:p14="http://schemas.microsoft.com/office/powerpoint/2010/main" val="16887658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4FED7-5D36-42C9-BE91-9FEDD9265993}"/>
              </a:ext>
            </a:extLst>
          </p:cNvPr>
          <p:cNvSpPr>
            <a:spLocks noGrp="1"/>
          </p:cNvSpPr>
          <p:nvPr>
            <p:ph type="title"/>
          </p:nvPr>
        </p:nvSpPr>
        <p:spPr>
          <a:xfrm>
            <a:off x="838200" y="365125"/>
            <a:ext cx="10515600" cy="955675"/>
          </a:xfrm>
        </p:spPr>
        <p:txBody>
          <a:bodyPr/>
          <a:lstStyle/>
          <a:p>
            <a:pPr algn="ctr"/>
            <a:r>
              <a:rPr lang="en-US" b="1" u="sng" dirty="0"/>
              <a:t>PARLIAMENTARY QUESTIONS</a:t>
            </a:r>
          </a:p>
        </p:txBody>
      </p:sp>
      <p:sp>
        <p:nvSpPr>
          <p:cNvPr id="3" name="Content Placeholder 2">
            <a:extLst>
              <a:ext uri="{FF2B5EF4-FFF2-40B4-BE49-F238E27FC236}">
                <a16:creationId xmlns:a16="http://schemas.microsoft.com/office/drawing/2014/main" id="{C4B6BCB4-88F3-4D7F-A850-2356D7FE7AAA}"/>
              </a:ext>
            </a:extLst>
          </p:cNvPr>
          <p:cNvSpPr>
            <a:spLocks noGrp="1"/>
          </p:cNvSpPr>
          <p:nvPr>
            <p:ph idx="1"/>
          </p:nvPr>
        </p:nvSpPr>
        <p:spPr/>
        <p:txBody>
          <a:bodyPr>
            <a:normAutofit fontScale="92500" lnSpcReduction="10000"/>
          </a:bodyPr>
          <a:lstStyle/>
          <a:p>
            <a:r>
              <a:rPr lang="en-US" b="1" u="sng" dirty="0"/>
              <a:t>AT THE MEETING</a:t>
            </a:r>
            <a:r>
              <a:rPr lang="en-US" b="1" dirty="0"/>
              <a:t>:   (Continued)</a:t>
            </a:r>
            <a:endParaRPr lang="en-US" dirty="0"/>
          </a:p>
          <a:p>
            <a:r>
              <a:rPr lang="en-US" sz="2200" dirty="0"/>
              <a:t> </a:t>
            </a:r>
          </a:p>
          <a:p>
            <a:pPr lvl="0"/>
            <a:r>
              <a:rPr lang="en-US" sz="2400" b="1" dirty="0"/>
              <a:t>22. Can a motion to “call the question” be made before every member has been given an opportunity speaking to the issue?</a:t>
            </a:r>
          </a:p>
          <a:p>
            <a:pPr lvl="0"/>
            <a:r>
              <a:rPr lang="en-US" sz="2400" b="1" dirty="0"/>
              <a:t>23. What is “point of order” and how is it used?</a:t>
            </a:r>
          </a:p>
          <a:p>
            <a:pPr lvl="0"/>
            <a:r>
              <a:rPr lang="en-US" sz="2400" b="1" dirty="0"/>
              <a:t>24. Can we limit debate on a particular item and how do we do that?</a:t>
            </a:r>
          </a:p>
          <a:p>
            <a:pPr lvl="0"/>
            <a:r>
              <a:rPr lang="en-US" sz="2400" b="1" dirty="0"/>
              <a:t>25. Are all motion debatable?</a:t>
            </a:r>
          </a:p>
          <a:p>
            <a:pPr lvl="0"/>
            <a:r>
              <a:rPr lang="en-US" sz="2400" b="1" dirty="0"/>
              <a:t>26. When is a motion in order to change or override a motion previously acted upon?</a:t>
            </a:r>
          </a:p>
          <a:p>
            <a:pPr lvl="0"/>
            <a:r>
              <a:rPr lang="en-US" sz="2400" b="1" dirty="0"/>
              <a:t>27. When are motion to reconsider in order?</a:t>
            </a:r>
          </a:p>
          <a:p>
            <a:pPr lvl="0"/>
            <a:r>
              <a:rPr lang="en-US" sz="2400" b="1" dirty="0"/>
              <a:t>28. How often and under what circumstances can a ruling of the presiding officer be questioned?</a:t>
            </a:r>
          </a:p>
          <a:p>
            <a:pPr lvl="0"/>
            <a:endParaRPr lang="en-US" dirty="0"/>
          </a:p>
        </p:txBody>
      </p:sp>
    </p:spTree>
    <p:extLst>
      <p:ext uri="{BB962C8B-B14F-4D97-AF65-F5344CB8AC3E}">
        <p14:creationId xmlns:p14="http://schemas.microsoft.com/office/powerpoint/2010/main" val="14296808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4FED7-5D36-42C9-BE91-9FEDD9265993}"/>
              </a:ext>
            </a:extLst>
          </p:cNvPr>
          <p:cNvSpPr>
            <a:spLocks noGrp="1"/>
          </p:cNvSpPr>
          <p:nvPr>
            <p:ph type="title"/>
          </p:nvPr>
        </p:nvSpPr>
        <p:spPr>
          <a:xfrm>
            <a:off x="838200" y="365125"/>
            <a:ext cx="10515600" cy="955675"/>
          </a:xfrm>
        </p:spPr>
        <p:txBody>
          <a:bodyPr/>
          <a:lstStyle/>
          <a:p>
            <a:pPr algn="ctr"/>
            <a:r>
              <a:rPr lang="en-US" b="1" u="sng" dirty="0"/>
              <a:t>PARLIAMENTARY QUESTIONS</a:t>
            </a:r>
          </a:p>
        </p:txBody>
      </p:sp>
      <p:sp>
        <p:nvSpPr>
          <p:cNvPr id="3" name="Content Placeholder 2">
            <a:extLst>
              <a:ext uri="{FF2B5EF4-FFF2-40B4-BE49-F238E27FC236}">
                <a16:creationId xmlns:a16="http://schemas.microsoft.com/office/drawing/2014/main" id="{C4B6BCB4-88F3-4D7F-A850-2356D7FE7AAA}"/>
              </a:ext>
            </a:extLst>
          </p:cNvPr>
          <p:cNvSpPr>
            <a:spLocks noGrp="1"/>
          </p:cNvSpPr>
          <p:nvPr>
            <p:ph idx="1"/>
          </p:nvPr>
        </p:nvSpPr>
        <p:spPr/>
        <p:txBody>
          <a:bodyPr>
            <a:normAutofit/>
          </a:bodyPr>
          <a:lstStyle/>
          <a:p>
            <a:r>
              <a:rPr lang="en-US" b="1" u="sng" dirty="0"/>
              <a:t>AT THE MEETING</a:t>
            </a:r>
            <a:r>
              <a:rPr lang="en-US" b="1" dirty="0"/>
              <a:t>:   (Continued)</a:t>
            </a:r>
            <a:endParaRPr lang="en-US" dirty="0"/>
          </a:p>
          <a:p>
            <a:r>
              <a:rPr lang="en-US" sz="2200" dirty="0"/>
              <a:t> </a:t>
            </a:r>
          </a:p>
          <a:p>
            <a:pPr lvl="0"/>
            <a:r>
              <a:rPr lang="en-US" sz="2200" b="1" dirty="0"/>
              <a:t>29. Is a motion to overrule the decision of the presiding officer debatable?</a:t>
            </a:r>
          </a:p>
          <a:p>
            <a:pPr lvl="0"/>
            <a:r>
              <a:rPr lang="en-US" sz="2200" b="1" dirty="0"/>
              <a:t>30. What is the body to do if the presiding officer refuses to allow a discussion or vote on a motion to reconsider a presiding officer’s decision?</a:t>
            </a:r>
          </a:p>
          <a:p>
            <a:pPr lvl="0"/>
            <a:r>
              <a:rPr lang="en-US" sz="2200" b="1" dirty="0"/>
              <a:t>31. If the Clerk refuses to call the roll, can a roll call be made by a member of the body?</a:t>
            </a:r>
          </a:p>
          <a:p>
            <a:pPr lvl="0"/>
            <a:r>
              <a:rPr lang="en-US" sz="2200" b="1" dirty="0"/>
              <a:t>32. Is a motion to table or refer to a committee debatable?</a:t>
            </a:r>
          </a:p>
          <a:p>
            <a:pPr lvl="0"/>
            <a:r>
              <a:rPr lang="en-US" sz="2200" b="1" dirty="0"/>
              <a:t>33. should a motion to table a matter indicate when it would be brought back to the floor?</a:t>
            </a:r>
          </a:p>
          <a:p>
            <a:pPr lvl="0"/>
            <a:r>
              <a:rPr lang="en-US" sz="2200" b="1" dirty="0"/>
              <a:t>34. Can a meeting be recessed for a stated time?</a:t>
            </a:r>
          </a:p>
          <a:p>
            <a:pPr lvl="0"/>
            <a:endParaRPr lang="en-US" sz="2200" b="1" dirty="0"/>
          </a:p>
          <a:p>
            <a:pPr lvl="0"/>
            <a:endParaRPr lang="en-US" dirty="0"/>
          </a:p>
        </p:txBody>
      </p:sp>
    </p:spTree>
    <p:extLst>
      <p:ext uri="{BB962C8B-B14F-4D97-AF65-F5344CB8AC3E}">
        <p14:creationId xmlns:p14="http://schemas.microsoft.com/office/powerpoint/2010/main" val="42740670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4FED7-5D36-42C9-BE91-9FEDD9265993}"/>
              </a:ext>
            </a:extLst>
          </p:cNvPr>
          <p:cNvSpPr>
            <a:spLocks noGrp="1"/>
          </p:cNvSpPr>
          <p:nvPr>
            <p:ph type="title"/>
          </p:nvPr>
        </p:nvSpPr>
        <p:spPr>
          <a:xfrm>
            <a:off x="838200" y="365125"/>
            <a:ext cx="10515600" cy="955675"/>
          </a:xfrm>
        </p:spPr>
        <p:txBody>
          <a:bodyPr/>
          <a:lstStyle/>
          <a:p>
            <a:pPr algn="ctr"/>
            <a:r>
              <a:rPr lang="en-US" b="1" u="sng" dirty="0"/>
              <a:t>PARLIAMENTARY QUESTIONS</a:t>
            </a:r>
          </a:p>
        </p:txBody>
      </p:sp>
      <p:sp>
        <p:nvSpPr>
          <p:cNvPr id="3" name="Content Placeholder 2">
            <a:extLst>
              <a:ext uri="{FF2B5EF4-FFF2-40B4-BE49-F238E27FC236}">
                <a16:creationId xmlns:a16="http://schemas.microsoft.com/office/drawing/2014/main" id="{C4B6BCB4-88F3-4D7F-A850-2356D7FE7AAA}"/>
              </a:ext>
            </a:extLst>
          </p:cNvPr>
          <p:cNvSpPr>
            <a:spLocks noGrp="1"/>
          </p:cNvSpPr>
          <p:nvPr>
            <p:ph idx="1"/>
          </p:nvPr>
        </p:nvSpPr>
        <p:spPr/>
        <p:txBody>
          <a:bodyPr>
            <a:normAutofit fontScale="92500"/>
          </a:bodyPr>
          <a:lstStyle/>
          <a:p>
            <a:r>
              <a:rPr lang="en-US" b="1" u="sng" dirty="0"/>
              <a:t>AT THE MEETING</a:t>
            </a:r>
            <a:r>
              <a:rPr lang="en-US" b="1" dirty="0"/>
              <a:t>:   (Continued)</a:t>
            </a:r>
            <a:endParaRPr lang="en-US" dirty="0"/>
          </a:p>
          <a:p>
            <a:r>
              <a:rPr lang="en-US" sz="2200" dirty="0"/>
              <a:t> </a:t>
            </a:r>
          </a:p>
          <a:p>
            <a:pPr lvl="0"/>
            <a:r>
              <a:rPr lang="en-US" sz="2400" b="1" dirty="0"/>
              <a:t>35. Can every action of the governing body be vetoed by the president or mayor?</a:t>
            </a:r>
          </a:p>
          <a:p>
            <a:pPr lvl="0"/>
            <a:r>
              <a:rPr lang="en-US" sz="2400" b="1" dirty="0"/>
              <a:t>36. What is the proper procedure for the president or mayor to veto an action?</a:t>
            </a:r>
          </a:p>
          <a:p>
            <a:pPr lvl="0"/>
            <a:r>
              <a:rPr lang="en-US" sz="2400" b="1" dirty="0"/>
              <a:t>37. Can a meeting continue if the presiding officer declares that the meeting has been adjourned? </a:t>
            </a:r>
          </a:p>
          <a:p>
            <a:pPr lvl="0"/>
            <a:r>
              <a:rPr lang="en-US" sz="2400" b="1" dirty="0"/>
              <a:t>38. Must the public be given advance copies of documents discussed at meetings?</a:t>
            </a:r>
          </a:p>
          <a:p>
            <a:pPr lvl="0"/>
            <a:r>
              <a:rPr lang="en-US" sz="2400" b="1" dirty="0"/>
              <a:t>39. Can a meeting be continued to another date and time?</a:t>
            </a:r>
          </a:p>
          <a:p>
            <a:pPr lvl="0"/>
            <a:r>
              <a:rPr lang="en-US" sz="2400" b="1" dirty="0"/>
              <a:t>40. Can a meeting be moved to a larger venue if an unexpectedly large audience appears?</a:t>
            </a:r>
            <a:endParaRPr lang="en-US" sz="2400" dirty="0"/>
          </a:p>
          <a:p>
            <a:pPr lvl="0"/>
            <a:endParaRPr lang="en-US" dirty="0"/>
          </a:p>
        </p:txBody>
      </p:sp>
    </p:spTree>
    <p:extLst>
      <p:ext uri="{BB962C8B-B14F-4D97-AF65-F5344CB8AC3E}">
        <p14:creationId xmlns:p14="http://schemas.microsoft.com/office/powerpoint/2010/main" val="31514808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4FED7-5D36-42C9-BE91-9FEDD9265993}"/>
              </a:ext>
            </a:extLst>
          </p:cNvPr>
          <p:cNvSpPr>
            <a:spLocks noGrp="1"/>
          </p:cNvSpPr>
          <p:nvPr>
            <p:ph type="title"/>
          </p:nvPr>
        </p:nvSpPr>
        <p:spPr>
          <a:xfrm>
            <a:off x="838200" y="365125"/>
            <a:ext cx="10515600" cy="955675"/>
          </a:xfrm>
        </p:spPr>
        <p:txBody>
          <a:bodyPr/>
          <a:lstStyle/>
          <a:p>
            <a:pPr algn="ctr"/>
            <a:r>
              <a:rPr lang="en-US" b="1" u="sng" dirty="0"/>
              <a:t>PARLIAMENTARY QUESTIONS</a:t>
            </a:r>
          </a:p>
        </p:txBody>
      </p:sp>
      <p:sp>
        <p:nvSpPr>
          <p:cNvPr id="3" name="Content Placeholder 2">
            <a:extLst>
              <a:ext uri="{FF2B5EF4-FFF2-40B4-BE49-F238E27FC236}">
                <a16:creationId xmlns:a16="http://schemas.microsoft.com/office/drawing/2014/main" id="{C4B6BCB4-88F3-4D7F-A850-2356D7FE7AAA}"/>
              </a:ext>
            </a:extLst>
          </p:cNvPr>
          <p:cNvSpPr>
            <a:spLocks noGrp="1"/>
          </p:cNvSpPr>
          <p:nvPr>
            <p:ph idx="1"/>
          </p:nvPr>
        </p:nvSpPr>
        <p:spPr/>
        <p:txBody>
          <a:bodyPr>
            <a:normAutofit/>
          </a:bodyPr>
          <a:lstStyle/>
          <a:p>
            <a:r>
              <a:rPr lang="en-US" sz="3000" b="1" u="sng" dirty="0"/>
              <a:t>RULES OF PROCEDURE:</a:t>
            </a:r>
          </a:p>
          <a:p>
            <a:r>
              <a:rPr lang="en-US" sz="2200" dirty="0"/>
              <a:t> </a:t>
            </a:r>
          </a:p>
          <a:p>
            <a:pPr lvl="0"/>
            <a:r>
              <a:rPr lang="en-US" sz="2400" b="1" dirty="0"/>
              <a:t>41. Does a government body need a written set of rules of order?</a:t>
            </a:r>
          </a:p>
          <a:p>
            <a:pPr lvl="0"/>
            <a:r>
              <a:rPr lang="en-US" sz="2400" b="1" dirty="0"/>
              <a:t>42. Can procedural rules contradict state statutes?</a:t>
            </a:r>
          </a:p>
          <a:p>
            <a:pPr lvl="0"/>
            <a:r>
              <a:rPr lang="en-US" sz="2400" b="1" dirty="0"/>
              <a:t>43. Is greater flexibility granted to home rule units?</a:t>
            </a:r>
          </a:p>
          <a:p>
            <a:pPr lvl="0"/>
            <a:r>
              <a:rPr lang="en-US" sz="2400" b="1" dirty="0"/>
              <a:t>44. How does a government body adopt procedural rules?</a:t>
            </a:r>
          </a:p>
          <a:p>
            <a:pPr lvl="0"/>
            <a:r>
              <a:rPr lang="en-US" sz="2400" b="1" dirty="0"/>
              <a:t>45. Should the rules be identical for all groups within the government that hold meetings?</a:t>
            </a:r>
            <a:endParaRPr lang="en-US" dirty="0"/>
          </a:p>
        </p:txBody>
      </p:sp>
    </p:spTree>
    <p:extLst>
      <p:ext uri="{BB962C8B-B14F-4D97-AF65-F5344CB8AC3E}">
        <p14:creationId xmlns:p14="http://schemas.microsoft.com/office/powerpoint/2010/main" val="14198716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4FED7-5D36-42C9-BE91-9FEDD9265993}"/>
              </a:ext>
            </a:extLst>
          </p:cNvPr>
          <p:cNvSpPr>
            <a:spLocks noGrp="1"/>
          </p:cNvSpPr>
          <p:nvPr>
            <p:ph type="title"/>
          </p:nvPr>
        </p:nvSpPr>
        <p:spPr>
          <a:xfrm>
            <a:off x="838200" y="365125"/>
            <a:ext cx="10515600" cy="955675"/>
          </a:xfrm>
        </p:spPr>
        <p:txBody>
          <a:bodyPr/>
          <a:lstStyle/>
          <a:p>
            <a:pPr algn="ctr"/>
            <a:r>
              <a:rPr lang="en-US" b="1" u="sng" dirty="0"/>
              <a:t>PARLIAMENTARY QUESTIONS</a:t>
            </a:r>
          </a:p>
        </p:txBody>
      </p:sp>
      <p:sp>
        <p:nvSpPr>
          <p:cNvPr id="3" name="Content Placeholder 2">
            <a:extLst>
              <a:ext uri="{FF2B5EF4-FFF2-40B4-BE49-F238E27FC236}">
                <a16:creationId xmlns:a16="http://schemas.microsoft.com/office/drawing/2014/main" id="{C4B6BCB4-88F3-4D7F-A850-2356D7FE7AAA}"/>
              </a:ext>
            </a:extLst>
          </p:cNvPr>
          <p:cNvSpPr>
            <a:spLocks noGrp="1"/>
          </p:cNvSpPr>
          <p:nvPr>
            <p:ph idx="1"/>
          </p:nvPr>
        </p:nvSpPr>
        <p:spPr/>
        <p:txBody>
          <a:bodyPr>
            <a:normAutofit/>
          </a:bodyPr>
          <a:lstStyle/>
          <a:p>
            <a:r>
              <a:rPr lang="en-US" sz="3000" b="1" u="sng" dirty="0"/>
              <a:t>RULES OF PROCEDURE</a:t>
            </a:r>
            <a:r>
              <a:rPr lang="en-US" sz="3000" b="1" dirty="0"/>
              <a:t>:  (Continued)</a:t>
            </a:r>
            <a:endParaRPr lang="en-US" sz="3000" b="1" u="sng" dirty="0"/>
          </a:p>
          <a:p>
            <a:r>
              <a:rPr lang="en-US" sz="2200" dirty="0"/>
              <a:t> </a:t>
            </a:r>
          </a:p>
          <a:p>
            <a:pPr lvl="0"/>
            <a:r>
              <a:rPr lang="en-US" sz="2400" b="1" dirty="0"/>
              <a:t>46. What national rules of order are available?</a:t>
            </a:r>
          </a:p>
          <a:p>
            <a:pPr lvl="0"/>
            <a:r>
              <a:rPr lang="en-US" sz="2400" b="1" dirty="0"/>
              <a:t>47. Can rules of order require greater than majority votes on certain matters?</a:t>
            </a:r>
          </a:p>
          <a:p>
            <a:pPr lvl="0"/>
            <a:r>
              <a:rPr lang="en-US" sz="2400" b="1" dirty="0"/>
              <a:t>48. How can these and other rules of order be changed?</a:t>
            </a:r>
          </a:p>
          <a:p>
            <a:pPr lvl="0"/>
            <a:r>
              <a:rPr lang="en-US" sz="2400" b="1" dirty="0"/>
              <a:t>49. Can subcommittees be helpful in evaluating issues regarding the rules of order?</a:t>
            </a:r>
          </a:p>
          <a:p>
            <a:pPr lvl="0"/>
            <a:r>
              <a:rPr lang="en-US" sz="2400" b="1" dirty="0"/>
              <a:t>50. How involved will the courts get in determining whether rules of order have been followed:</a:t>
            </a:r>
            <a:endParaRPr lang="en-US" dirty="0"/>
          </a:p>
        </p:txBody>
      </p:sp>
    </p:spTree>
    <p:extLst>
      <p:ext uri="{BB962C8B-B14F-4D97-AF65-F5344CB8AC3E}">
        <p14:creationId xmlns:p14="http://schemas.microsoft.com/office/powerpoint/2010/main" val="99519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4FED7-5D36-42C9-BE91-9FEDD9265993}"/>
              </a:ext>
            </a:extLst>
          </p:cNvPr>
          <p:cNvSpPr>
            <a:spLocks noGrp="1"/>
          </p:cNvSpPr>
          <p:nvPr>
            <p:ph type="title"/>
          </p:nvPr>
        </p:nvSpPr>
        <p:spPr>
          <a:xfrm>
            <a:off x="838200" y="365125"/>
            <a:ext cx="10515600" cy="955675"/>
          </a:xfrm>
        </p:spPr>
        <p:txBody>
          <a:bodyPr/>
          <a:lstStyle/>
          <a:p>
            <a:pPr algn="ctr"/>
            <a:r>
              <a:rPr lang="en-US" b="1" u="sng" dirty="0"/>
              <a:t>PARLIAMENTARY QUESTIONS</a:t>
            </a:r>
          </a:p>
        </p:txBody>
      </p:sp>
      <p:sp>
        <p:nvSpPr>
          <p:cNvPr id="3" name="Content Placeholder 2">
            <a:extLst>
              <a:ext uri="{FF2B5EF4-FFF2-40B4-BE49-F238E27FC236}">
                <a16:creationId xmlns:a16="http://schemas.microsoft.com/office/drawing/2014/main" id="{C4B6BCB4-88F3-4D7F-A850-2356D7FE7AAA}"/>
              </a:ext>
            </a:extLst>
          </p:cNvPr>
          <p:cNvSpPr>
            <a:spLocks noGrp="1"/>
          </p:cNvSpPr>
          <p:nvPr>
            <p:ph idx="1"/>
          </p:nvPr>
        </p:nvSpPr>
        <p:spPr/>
        <p:txBody>
          <a:bodyPr>
            <a:normAutofit/>
          </a:bodyPr>
          <a:lstStyle/>
          <a:p>
            <a:r>
              <a:rPr lang="en-US" sz="3000" b="1" u="sng" dirty="0"/>
              <a:t>RULES OF PROCEDURE</a:t>
            </a:r>
            <a:r>
              <a:rPr lang="en-US" sz="3000" b="1" dirty="0"/>
              <a:t>:  (Continued)</a:t>
            </a:r>
            <a:endParaRPr lang="en-US" sz="3000" b="1" u="sng" dirty="0"/>
          </a:p>
          <a:p>
            <a:r>
              <a:rPr lang="en-US" sz="2200" dirty="0"/>
              <a:t> </a:t>
            </a:r>
          </a:p>
          <a:p>
            <a:pPr lvl="0"/>
            <a:r>
              <a:rPr lang="en-US" sz="2400" b="1" dirty="0"/>
              <a:t>51. Are violations of the rules of order generally considered an abuse of federal due process?</a:t>
            </a:r>
          </a:p>
          <a:p>
            <a:pPr lvl="0"/>
            <a:endParaRPr lang="en-US" sz="2400" b="1" dirty="0"/>
          </a:p>
          <a:p>
            <a:pPr lvl="0"/>
            <a:r>
              <a:rPr lang="en-US" sz="2400" b="1" dirty="0"/>
              <a:t>52. Can seminars be helpful in working through using rules of order?</a:t>
            </a:r>
            <a:endParaRPr lang="en-US" dirty="0"/>
          </a:p>
        </p:txBody>
      </p:sp>
    </p:spTree>
    <p:extLst>
      <p:ext uri="{BB962C8B-B14F-4D97-AF65-F5344CB8AC3E}">
        <p14:creationId xmlns:p14="http://schemas.microsoft.com/office/powerpoint/2010/main" val="2682105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4FED7-5D36-42C9-BE91-9FEDD9265993}"/>
              </a:ext>
            </a:extLst>
          </p:cNvPr>
          <p:cNvSpPr>
            <a:spLocks noGrp="1"/>
          </p:cNvSpPr>
          <p:nvPr>
            <p:ph type="title"/>
          </p:nvPr>
        </p:nvSpPr>
        <p:spPr>
          <a:xfrm>
            <a:off x="838200" y="365125"/>
            <a:ext cx="10515600" cy="955675"/>
          </a:xfrm>
        </p:spPr>
        <p:txBody>
          <a:bodyPr/>
          <a:lstStyle/>
          <a:p>
            <a:pPr algn="ctr"/>
            <a:r>
              <a:rPr lang="en-US" b="1" u="sng" dirty="0"/>
              <a:t>PARLIAMENTARY QUESTIONS &amp; ANSWERS</a:t>
            </a:r>
          </a:p>
        </p:txBody>
      </p:sp>
      <p:sp>
        <p:nvSpPr>
          <p:cNvPr id="3" name="Content Placeholder 2">
            <a:extLst>
              <a:ext uri="{FF2B5EF4-FFF2-40B4-BE49-F238E27FC236}">
                <a16:creationId xmlns:a16="http://schemas.microsoft.com/office/drawing/2014/main" id="{C4B6BCB4-88F3-4D7F-A850-2356D7FE7AAA}"/>
              </a:ext>
            </a:extLst>
          </p:cNvPr>
          <p:cNvSpPr>
            <a:spLocks noGrp="1"/>
          </p:cNvSpPr>
          <p:nvPr>
            <p:ph idx="1"/>
          </p:nvPr>
        </p:nvSpPr>
        <p:spPr/>
        <p:txBody>
          <a:bodyPr>
            <a:normAutofit fontScale="70000" lnSpcReduction="20000"/>
          </a:bodyPr>
          <a:lstStyle/>
          <a:p>
            <a:r>
              <a:rPr lang="en-US" sz="4000" b="1" u="sng" dirty="0"/>
              <a:t>AT THE MEETING:</a:t>
            </a:r>
            <a:endParaRPr lang="en-US" sz="4000" dirty="0"/>
          </a:p>
          <a:p>
            <a:pPr marL="0" indent="0">
              <a:buNone/>
            </a:pPr>
            <a:r>
              <a:rPr lang="en-US" dirty="0"/>
              <a:t> </a:t>
            </a:r>
          </a:p>
          <a:p>
            <a:pPr lvl="0"/>
            <a:r>
              <a:rPr lang="en-US" sz="3100" b="1" dirty="0"/>
              <a:t>1.  Who is in charge of a meeting?</a:t>
            </a:r>
          </a:p>
          <a:p>
            <a:pPr lvl="0"/>
            <a:r>
              <a:rPr lang="en-US" sz="3100" b="1" dirty="0">
                <a:solidFill>
                  <a:srgbClr val="FF0000"/>
                </a:solidFill>
              </a:rPr>
              <a:t>ANSWER:  The presiding officer, usually the BOARD CHAIR or COUNTY EXECUTIVE.</a:t>
            </a:r>
          </a:p>
          <a:p>
            <a:pPr marL="0" lvl="0" indent="0">
              <a:buNone/>
            </a:pPr>
            <a:endParaRPr lang="en-US" sz="3100" b="1" dirty="0">
              <a:solidFill>
                <a:srgbClr val="FF0000"/>
              </a:solidFill>
            </a:endParaRPr>
          </a:p>
          <a:p>
            <a:pPr lvl="0"/>
            <a:r>
              <a:rPr lang="en-US" sz="3100" b="1" dirty="0"/>
              <a:t>2.  Who calls the meeting to order?  </a:t>
            </a:r>
          </a:p>
          <a:p>
            <a:pPr lvl="0"/>
            <a:r>
              <a:rPr lang="en-US" sz="3100" b="1" dirty="0">
                <a:solidFill>
                  <a:srgbClr val="FF0000"/>
                </a:solidFill>
              </a:rPr>
              <a:t>ANSWER:  Any member of the public body may call the meeting to order.  It is usually done by the presiding officer or the clerk in the absence of the presiding officer.</a:t>
            </a:r>
          </a:p>
          <a:p>
            <a:pPr lvl="0"/>
            <a:endParaRPr lang="en-US" sz="3100" b="1" dirty="0"/>
          </a:p>
          <a:p>
            <a:r>
              <a:rPr lang="en-US" sz="3100" b="1" dirty="0"/>
              <a:t> 3.  What constitutes a quorum?  </a:t>
            </a:r>
          </a:p>
          <a:p>
            <a:r>
              <a:rPr lang="en-US" sz="3100" b="1" dirty="0">
                <a:solidFill>
                  <a:srgbClr val="FF0000"/>
                </a:solidFill>
              </a:rPr>
              <a:t>ANSWER:  A quorum of the corporate authorities of a COUNTY BOARD is a majority for those positions available to be elected to the Board.  Vacancies do not reduce the number to create a quorum.</a:t>
            </a:r>
          </a:p>
          <a:p>
            <a:endParaRPr lang="en-US" dirty="0"/>
          </a:p>
        </p:txBody>
      </p:sp>
    </p:spTree>
    <p:extLst>
      <p:ext uri="{BB962C8B-B14F-4D97-AF65-F5344CB8AC3E}">
        <p14:creationId xmlns:p14="http://schemas.microsoft.com/office/powerpoint/2010/main" val="3834326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4FED7-5D36-42C9-BE91-9FEDD9265993}"/>
              </a:ext>
            </a:extLst>
          </p:cNvPr>
          <p:cNvSpPr>
            <a:spLocks noGrp="1"/>
          </p:cNvSpPr>
          <p:nvPr>
            <p:ph type="title"/>
          </p:nvPr>
        </p:nvSpPr>
        <p:spPr>
          <a:xfrm>
            <a:off x="838200" y="365125"/>
            <a:ext cx="10515600" cy="955675"/>
          </a:xfrm>
        </p:spPr>
        <p:txBody>
          <a:bodyPr/>
          <a:lstStyle/>
          <a:p>
            <a:pPr algn="ctr"/>
            <a:r>
              <a:rPr lang="en-US" b="1" u="sng" dirty="0"/>
              <a:t>PARLIAMENTARY QUESTIONS &amp; ANSWERS</a:t>
            </a:r>
          </a:p>
        </p:txBody>
      </p:sp>
      <p:sp>
        <p:nvSpPr>
          <p:cNvPr id="3" name="Content Placeholder 2">
            <a:extLst>
              <a:ext uri="{FF2B5EF4-FFF2-40B4-BE49-F238E27FC236}">
                <a16:creationId xmlns:a16="http://schemas.microsoft.com/office/drawing/2014/main" id="{C4B6BCB4-88F3-4D7F-A850-2356D7FE7AAA}"/>
              </a:ext>
            </a:extLst>
          </p:cNvPr>
          <p:cNvSpPr>
            <a:spLocks noGrp="1"/>
          </p:cNvSpPr>
          <p:nvPr>
            <p:ph idx="1"/>
          </p:nvPr>
        </p:nvSpPr>
        <p:spPr/>
        <p:txBody>
          <a:bodyPr>
            <a:normAutofit fontScale="92500" lnSpcReduction="10000"/>
          </a:bodyPr>
          <a:lstStyle/>
          <a:p>
            <a:r>
              <a:rPr lang="en-US" sz="3600" b="1" u="sng" dirty="0"/>
              <a:t>AT THE MEETING:</a:t>
            </a:r>
            <a:endParaRPr lang="en-US" sz="3600" dirty="0"/>
          </a:p>
          <a:p>
            <a:pPr marL="0" indent="0">
              <a:buNone/>
            </a:pPr>
            <a:endParaRPr lang="en-US" dirty="0"/>
          </a:p>
          <a:p>
            <a:pPr lvl="0"/>
            <a:r>
              <a:rPr lang="en-US" sz="2400" b="1" dirty="0"/>
              <a:t>4.  Must a quorum be present during the entire meeting?</a:t>
            </a:r>
          </a:p>
          <a:p>
            <a:pPr lvl="0"/>
            <a:r>
              <a:rPr lang="en-US" sz="2400" b="1" dirty="0">
                <a:solidFill>
                  <a:srgbClr val="FF0000"/>
                </a:solidFill>
              </a:rPr>
              <a:t>ANSWER:   A quorum remains in existence once established unless a call for a quorum takes place or a vote is necessary and a lack of a quorum is noted.</a:t>
            </a:r>
          </a:p>
          <a:p>
            <a:pPr marL="0" lvl="0" indent="0">
              <a:buNone/>
            </a:pPr>
            <a:endParaRPr lang="en-US" sz="2400" b="1" dirty="0">
              <a:solidFill>
                <a:srgbClr val="FF0000"/>
              </a:solidFill>
            </a:endParaRPr>
          </a:p>
          <a:p>
            <a:pPr lvl="0"/>
            <a:r>
              <a:rPr lang="en-US" sz="2400" b="1" dirty="0"/>
              <a:t>5.  Can members of the body participate electronically?</a:t>
            </a:r>
          </a:p>
          <a:p>
            <a:pPr lvl="0"/>
            <a:r>
              <a:rPr lang="en-US" sz="2400" b="1" dirty="0">
                <a:solidFill>
                  <a:srgbClr val="FF0000"/>
                </a:solidFill>
              </a:rPr>
              <a:t>ANSWER:   If the corporate authorities pass an Ordinance allowing electronic participation it can take place in accordance with the somewhat strict provisions of the Open Meetings Act.</a:t>
            </a:r>
            <a:endParaRPr lang="en-US" sz="2400" b="1" dirty="0"/>
          </a:p>
          <a:p>
            <a:r>
              <a:rPr lang="en-US" sz="2400" b="1" dirty="0"/>
              <a:t> </a:t>
            </a:r>
          </a:p>
          <a:p>
            <a:endParaRPr lang="en-US" dirty="0"/>
          </a:p>
        </p:txBody>
      </p:sp>
    </p:spTree>
    <p:extLst>
      <p:ext uri="{BB962C8B-B14F-4D97-AF65-F5344CB8AC3E}">
        <p14:creationId xmlns:p14="http://schemas.microsoft.com/office/powerpoint/2010/main" val="41290764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4FED7-5D36-42C9-BE91-9FEDD9265993}"/>
              </a:ext>
            </a:extLst>
          </p:cNvPr>
          <p:cNvSpPr>
            <a:spLocks noGrp="1"/>
          </p:cNvSpPr>
          <p:nvPr>
            <p:ph type="title"/>
          </p:nvPr>
        </p:nvSpPr>
        <p:spPr>
          <a:xfrm>
            <a:off x="838200" y="365125"/>
            <a:ext cx="10515600" cy="955675"/>
          </a:xfrm>
        </p:spPr>
        <p:txBody>
          <a:bodyPr/>
          <a:lstStyle/>
          <a:p>
            <a:pPr algn="ctr"/>
            <a:r>
              <a:rPr lang="en-US" b="1" u="sng" dirty="0"/>
              <a:t>PARLIAMENTARY QUESTIONS &amp; ANSWERS</a:t>
            </a:r>
          </a:p>
        </p:txBody>
      </p:sp>
      <p:sp>
        <p:nvSpPr>
          <p:cNvPr id="3" name="Content Placeholder 2">
            <a:extLst>
              <a:ext uri="{FF2B5EF4-FFF2-40B4-BE49-F238E27FC236}">
                <a16:creationId xmlns:a16="http://schemas.microsoft.com/office/drawing/2014/main" id="{C4B6BCB4-88F3-4D7F-A850-2356D7FE7AAA}"/>
              </a:ext>
            </a:extLst>
          </p:cNvPr>
          <p:cNvSpPr>
            <a:spLocks noGrp="1"/>
          </p:cNvSpPr>
          <p:nvPr>
            <p:ph idx="1"/>
          </p:nvPr>
        </p:nvSpPr>
        <p:spPr/>
        <p:txBody>
          <a:bodyPr>
            <a:normAutofit/>
          </a:bodyPr>
          <a:lstStyle/>
          <a:p>
            <a:r>
              <a:rPr lang="en-US" sz="3600" b="1" u="sng" dirty="0"/>
              <a:t>AT THE MEETING:</a:t>
            </a:r>
            <a:endParaRPr lang="en-US" sz="3600" dirty="0"/>
          </a:p>
          <a:p>
            <a:r>
              <a:rPr lang="en-US" dirty="0"/>
              <a:t> </a:t>
            </a:r>
            <a:r>
              <a:rPr lang="en-US" sz="2200" b="1" dirty="0"/>
              <a:t>6.  Can electronic participation be denied?</a:t>
            </a:r>
          </a:p>
          <a:p>
            <a:pPr lvl="0"/>
            <a:r>
              <a:rPr lang="en-US" sz="2200" b="1" dirty="0">
                <a:solidFill>
                  <a:srgbClr val="FF0000"/>
                </a:solidFill>
              </a:rPr>
              <a:t>ANSWER:   Electronic participation can be denied in the absence of an Ordinance creating the practice.  Once established, it cannot be arbitrarily denied when individual valid requests are made.</a:t>
            </a:r>
          </a:p>
          <a:p>
            <a:pPr lvl="0"/>
            <a:endParaRPr lang="en-US" sz="2200" b="1" dirty="0">
              <a:solidFill>
                <a:srgbClr val="FF0000"/>
              </a:solidFill>
            </a:endParaRPr>
          </a:p>
          <a:p>
            <a:pPr lvl="0"/>
            <a:r>
              <a:rPr lang="en-US" sz="2200" b="1" dirty="0"/>
              <a:t>7.  Must a quorum be physically present to allow electronic participation?</a:t>
            </a:r>
          </a:p>
          <a:p>
            <a:pPr lvl="0"/>
            <a:r>
              <a:rPr lang="en-US" sz="2200" b="1" dirty="0">
                <a:solidFill>
                  <a:srgbClr val="FF0000"/>
                </a:solidFill>
              </a:rPr>
              <a:t>ANSWER:   Yes.</a:t>
            </a:r>
            <a:r>
              <a:rPr lang="en-US" sz="2200" b="1" dirty="0"/>
              <a:t> </a:t>
            </a:r>
          </a:p>
          <a:p>
            <a:endParaRPr lang="en-US" dirty="0"/>
          </a:p>
        </p:txBody>
      </p:sp>
    </p:spTree>
    <p:extLst>
      <p:ext uri="{BB962C8B-B14F-4D97-AF65-F5344CB8AC3E}">
        <p14:creationId xmlns:p14="http://schemas.microsoft.com/office/powerpoint/2010/main" val="2092039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205E1-B714-4EFD-BC53-9830E708F659}"/>
              </a:ext>
            </a:extLst>
          </p:cNvPr>
          <p:cNvSpPr>
            <a:spLocks noGrp="1"/>
          </p:cNvSpPr>
          <p:nvPr>
            <p:ph type="title"/>
          </p:nvPr>
        </p:nvSpPr>
        <p:spPr/>
        <p:txBody>
          <a:bodyPr>
            <a:normAutofit fontScale="90000"/>
          </a:bodyPr>
          <a:lstStyle/>
          <a:p>
            <a:r>
              <a:rPr lang="en-US" dirty="0"/>
              <a:t> </a:t>
            </a:r>
            <a:br>
              <a:rPr lang="en-US" dirty="0"/>
            </a:br>
            <a:r>
              <a:rPr lang="en-US" b="1" dirty="0"/>
              <a:t>Source of Parliamentary Rules</a:t>
            </a:r>
            <a:br>
              <a:rPr lang="en-US" dirty="0"/>
            </a:br>
            <a:endParaRPr lang="en-US" dirty="0"/>
          </a:p>
        </p:txBody>
      </p:sp>
      <p:sp>
        <p:nvSpPr>
          <p:cNvPr id="3" name="Content Placeholder 2">
            <a:extLst>
              <a:ext uri="{FF2B5EF4-FFF2-40B4-BE49-F238E27FC236}">
                <a16:creationId xmlns:a16="http://schemas.microsoft.com/office/drawing/2014/main" id="{4C5F2885-BD19-446F-8595-A5FBC512A736}"/>
              </a:ext>
            </a:extLst>
          </p:cNvPr>
          <p:cNvSpPr>
            <a:spLocks noGrp="1"/>
          </p:cNvSpPr>
          <p:nvPr>
            <p:ph idx="1"/>
          </p:nvPr>
        </p:nvSpPr>
        <p:spPr/>
        <p:txBody>
          <a:bodyPr/>
          <a:lstStyle/>
          <a:p>
            <a:pPr lvl="0"/>
            <a:r>
              <a:rPr lang="en-US" dirty="0"/>
              <a:t>Each body may adopt Rules of Procedure.</a:t>
            </a:r>
          </a:p>
          <a:p>
            <a:pPr marL="0" indent="0">
              <a:buNone/>
            </a:pPr>
            <a:endParaRPr lang="en-US" dirty="0"/>
          </a:p>
          <a:p>
            <a:pPr lvl="0"/>
            <a:r>
              <a:rPr lang="en-US" dirty="0"/>
              <a:t>County Board and Committees may have own rules or adopted recognized rules.</a:t>
            </a:r>
          </a:p>
          <a:p>
            <a:pPr marL="0" indent="0">
              <a:buNone/>
            </a:pPr>
            <a:r>
              <a:rPr lang="en-US" dirty="0"/>
              <a:t> </a:t>
            </a:r>
          </a:p>
          <a:p>
            <a:pPr lvl="0"/>
            <a:r>
              <a:rPr lang="en-US" dirty="0"/>
              <a:t>Many Boards have adopted Robert’s Rules of Order.</a:t>
            </a:r>
          </a:p>
          <a:p>
            <a:pPr marL="0" indent="0">
              <a:buNone/>
            </a:pPr>
            <a:r>
              <a:rPr lang="en-US" dirty="0"/>
              <a:t> </a:t>
            </a:r>
          </a:p>
          <a:p>
            <a:pPr lvl="0"/>
            <a:r>
              <a:rPr lang="en-US" dirty="0"/>
              <a:t>Diamond Rules of Order.</a:t>
            </a:r>
          </a:p>
          <a:p>
            <a:endParaRPr lang="en-US" dirty="0"/>
          </a:p>
        </p:txBody>
      </p:sp>
    </p:spTree>
    <p:extLst>
      <p:ext uri="{BB962C8B-B14F-4D97-AF65-F5344CB8AC3E}">
        <p14:creationId xmlns:p14="http://schemas.microsoft.com/office/powerpoint/2010/main" val="61624528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4FED7-5D36-42C9-BE91-9FEDD9265993}"/>
              </a:ext>
            </a:extLst>
          </p:cNvPr>
          <p:cNvSpPr>
            <a:spLocks noGrp="1"/>
          </p:cNvSpPr>
          <p:nvPr>
            <p:ph type="title"/>
          </p:nvPr>
        </p:nvSpPr>
        <p:spPr>
          <a:xfrm>
            <a:off x="838200" y="365125"/>
            <a:ext cx="10515600" cy="955675"/>
          </a:xfrm>
        </p:spPr>
        <p:txBody>
          <a:bodyPr/>
          <a:lstStyle/>
          <a:p>
            <a:pPr algn="ctr"/>
            <a:r>
              <a:rPr lang="en-US" b="1" u="sng" dirty="0"/>
              <a:t>PARLIAMENTARY QUESTIONS &amp; ANSWERS</a:t>
            </a:r>
          </a:p>
        </p:txBody>
      </p:sp>
      <p:sp>
        <p:nvSpPr>
          <p:cNvPr id="3" name="Content Placeholder 2">
            <a:extLst>
              <a:ext uri="{FF2B5EF4-FFF2-40B4-BE49-F238E27FC236}">
                <a16:creationId xmlns:a16="http://schemas.microsoft.com/office/drawing/2014/main" id="{C4B6BCB4-88F3-4D7F-A850-2356D7FE7AAA}"/>
              </a:ext>
            </a:extLst>
          </p:cNvPr>
          <p:cNvSpPr>
            <a:spLocks noGrp="1"/>
          </p:cNvSpPr>
          <p:nvPr>
            <p:ph idx="1"/>
          </p:nvPr>
        </p:nvSpPr>
        <p:spPr/>
        <p:txBody>
          <a:bodyPr>
            <a:normAutofit fontScale="92500" lnSpcReduction="10000"/>
          </a:bodyPr>
          <a:lstStyle/>
          <a:p>
            <a:r>
              <a:rPr lang="en-US" sz="3600" b="1" u="sng" dirty="0"/>
              <a:t>AT THE MEETING:</a:t>
            </a:r>
            <a:endParaRPr lang="en-US" sz="3600" dirty="0"/>
          </a:p>
          <a:p>
            <a:pPr marL="0" indent="0">
              <a:buNone/>
            </a:pPr>
            <a:r>
              <a:rPr lang="en-US" dirty="0"/>
              <a:t> </a:t>
            </a:r>
          </a:p>
          <a:p>
            <a:pPr lvl="0"/>
            <a:r>
              <a:rPr lang="en-US" sz="2400" b="1" dirty="0"/>
              <a:t>8.  Can a member participate electronically when on vacation?</a:t>
            </a:r>
          </a:p>
          <a:p>
            <a:pPr lvl="0"/>
            <a:r>
              <a:rPr lang="en-US" sz="2400" b="1" dirty="0">
                <a:solidFill>
                  <a:srgbClr val="FF0000"/>
                </a:solidFill>
              </a:rPr>
              <a:t>ANSWER:   At the moment, a member is not allowed to participate electronically when on vacation.  The most common valid allowable reasons for an absence are due to work or illness.</a:t>
            </a:r>
          </a:p>
          <a:p>
            <a:pPr lvl="0"/>
            <a:endParaRPr lang="en-US" sz="2400" b="1" dirty="0">
              <a:solidFill>
                <a:srgbClr val="FF0000"/>
              </a:solidFill>
            </a:endParaRPr>
          </a:p>
          <a:p>
            <a:pPr lvl="0"/>
            <a:r>
              <a:rPr lang="en-US" sz="2400" b="1" dirty="0"/>
              <a:t>9.  What are the basis powers of the presiding officer?</a:t>
            </a:r>
          </a:p>
          <a:p>
            <a:pPr lvl="0"/>
            <a:r>
              <a:rPr lang="en-US" sz="2400" b="1" dirty="0">
                <a:solidFill>
                  <a:srgbClr val="FF0000"/>
                </a:solidFill>
              </a:rPr>
              <a:t>ANSWER:   The presiding officer is to move the public body through the agenda, answer questions, determine whether motions are or not in order, and whether they have passed.</a:t>
            </a:r>
          </a:p>
          <a:p>
            <a:pPr lvl="0"/>
            <a:endParaRPr lang="en-US" sz="3100" b="1" dirty="0">
              <a:solidFill>
                <a:srgbClr val="FF0000"/>
              </a:solidFill>
            </a:endParaRPr>
          </a:p>
          <a:p>
            <a:pPr lvl="0"/>
            <a:endParaRPr lang="en-US" sz="3100" b="1" dirty="0"/>
          </a:p>
          <a:p>
            <a:endParaRPr lang="en-US" dirty="0"/>
          </a:p>
        </p:txBody>
      </p:sp>
    </p:spTree>
    <p:extLst>
      <p:ext uri="{BB962C8B-B14F-4D97-AF65-F5344CB8AC3E}">
        <p14:creationId xmlns:p14="http://schemas.microsoft.com/office/powerpoint/2010/main" val="19943271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4FED7-5D36-42C9-BE91-9FEDD9265993}"/>
              </a:ext>
            </a:extLst>
          </p:cNvPr>
          <p:cNvSpPr>
            <a:spLocks noGrp="1"/>
          </p:cNvSpPr>
          <p:nvPr>
            <p:ph type="title"/>
          </p:nvPr>
        </p:nvSpPr>
        <p:spPr>
          <a:xfrm>
            <a:off x="838200" y="365125"/>
            <a:ext cx="10515600" cy="955675"/>
          </a:xfrm>
        </p:spPr>
        <p:txBody>
          <a:bodyPr/>
          <a:lstStyle/>
          <a:p>
            <a:pPr algn="ctr"/>
            <a:r>
              <a:rPr lang="en-US" b="1" u="sng" dirty="0"/>
              <a:t>PARLIAMENTARY QUESTIONS &amp; ANSWERS</a:t>
            </a:r>
          </a:p>
        </p:txBody>
      </p:sp>
      <p:sp>
        <p:nvSpPr>
          <p:cNvPr id="3" name="Content Placeholder 2">
            <a:extLst>
              <a:ext uri="{FF2B5EF4-FFF2-40B4-BE49-F238E27FC236}">
                <a16:creationId xmlns:a16="http://schemas.microsoft.com/office/drawing/2014/main" id="{C4B6BCB4-88F3-4D7F-A850-2356D7FE7AAA}"/>
              </a:ext>
            </a:extLst>
          </p:cNvPr>
          <p:cNvSpPr>
            <a:spLocks noGrp="1"/>
          </p:cNvSpPr>
          <p:nvPr>
            <p:ph idx="1"/>
          </p:nvPr>
        </p:nvSpPr>
        <p:spPr/>
        <p:txBody>
          <a:bodyPr>
            <a:normAutofit/>
          </a:bodyPr>
          <a:lstStyle/>
          <a:p>
            <a:r>
              <a:rPr lang="en-US" sz="3600" b="1" u="sng" dirty="0"/>
              <a:t>AT THE MEETING:</a:t>
            </a:r>
            <a:endParaRPr lang="en-US" sz="3600" dirty="0"/>
          </a:p>
          <a:p>
            <a:pPr lvl="0"/>
            <a:r>
              <a:rPr lang="en-US" sz="2200" b="1" dirty="0"/>
              <a:t>10.   Is the presiding officer allowed to speak without “leaving the chair?”</a:t>
            </a:r>
          </a:p>
          <a:p>
            <a:pPr lvl="0"/>
            <a:r>
              <a:rPr lang="en-US" sz="2200" b="1" dirty="0">
                <a:solidFill>
                  <a:srgbClr val="FF0000"/>
                </a:solidFill>
              </a:rPr>
              <a:t>ANSWER:   In almost all Illinois governmental bodies, the presiding officer is allowed to speak without “leaving the Chair.”</a:t>
            </a:r>
          </a:p>
          <a:p>
            <a:pPr lvl="0"/>
            <a:endParaRPr lang="en-US" sz="2200" b="1" dirty="0">
              <a:solidFill>
                <a:srgbClr val="FF0000"/>
              </a:solidFill>
            </a:endParaRPr>
          </a:p>
          <a:p>
            <a:pPr lvl="0"/>
            <a:r>
              <a:rPr lang="en-US" sz="2200" b="1" dirty="0"/>
              <a:t>11.  Must the presiding officer be “independent?”</a:t>
            </a:r>
          </a:p>
          <a:p>
            <a:pPr lvl="0"/>
            <a:r>
              <a:rPr lang="en-US" sz="2200" b="1" dirty="0">
                <a:solidFill>
                  <a:srgbClr val="FF0000"/>
                </a:solidFill>
              </a:rPr>
              <a:t>ANSWER:   The presiding officer need not be independent in his or her views, but they must fairly follow established rules of procedure.  The presiding officers in Illinois governmental bodies are not expected to abandon their own views on the issues before the body.</a:t>
            </a:r>
          </a:p>
          <a:p>
            <a:pPr lvl="0"/>
            <a:endParaRPr lang="en-US" sz="2200" b="1" dirty="0"/>
          </a:p>
          <a:p>
            <a:endParaRPr lang="en-US" dirty="0"/>
          </a:p>
        </p:txBody>
      </p:sp>
    </p:spTree>
    <p:extLst>
      <p:ext uri="{BB962C8B-B14F-4D97-AF65-F5344CB8AC3E}">
        <p14:creationId xmlns:p14="http://schemas.microsoft.com/office/powerpoint/2010/main" val="63187556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4FED7-5D36-42C9-BE91-9FEDD9265993}"/>
              </a:ext>
            </a:extLst>
          </p:cNvPr>
          <p:cNvSpPr>
            <a:spLocks noGrp="1"/>
          </p:cNvSpPr>
          <p:nvPr>
            <p:ph type="title"/>
          </p:nvPr>
        </p:nvSpPr>
        <p:spPr>
          <a:xfrm>
            <a:off x="838200" y="365125"/>
            <a:ext cx="10515600" cy="955675"/>
          </a:xfrm>
        </p:spPr>
        <p:txBody>
          <a:bodyPr/>
          <a:lstStyle/>
          <a:p>
            <a:pPr algn="ctr"/>
            <a:r>
              <a:rPr lang="en-US" b="1" u="sng" dirty="0"/>
              <a:t>PARLIAMENTARY QUESTIONS &amp; ANSWERS</a:t>
            </a:r>
          </a:p>
        </p:txBody>
      </p:sp>
      <p:sp>
        <p:nvSpPr>
          <p:cNvPr id="3" name="Content Placeholder 2">
            <a:extLst>
              <a:ext uri="{FF2B5EF4-FFF2-40B4-BE49-F238E27FC236}">
                <a16:creationId xmlns:a16="http://schemas.microsoft.com/office/drawing/2014/main" id="{C4B6BCB4-88F3-4D7F-A850-2356D7FE7AAA}"/>
              </a:ext>
            </a:extLst>
          </p:cNvPr>
          <p:cNvSpPr>
            <a:spLocks noGrp="1"/>
          </p:cNvSpPr>
          <p:nvPr>
            <p:ph idx="1"/>
          </p:nvPr>
        </p:nvSpPr>
        <p:spPr/>
        <p:txBody>
          <a:bodyPr>
            <a:normAutofit/>
          </a:bodyPr>
          <a:lstStyle/>
          <a:p>
            <a:r>
              <a:rPr lang="en-US" sz="3600" b="1" u="sng" dirty="0"/>
              <a:t>AT THE MEETING:</a:t>
            </a:r>
            <a:endParaRPr lang="en-US" sz="3600" dirty="0"/>
          </a:p>
          <a:p>
            <a:pPr lvl="0"/>
            <a:r>
              <a:rPr lang="en-US" sz="2200" b="1" dirty="0"/>
              <a:t>12.   Can the presiding office make or second motions:</a:t>
            </a:r>
          </a:p>
          <a:p>
            <a:pPr lvl="0"/>
            <a:r>
              <a:rPr lang="en-US" sz="2200" b="1" dirty="0">
                <a:solidFill>
                  <a:srgbClr val="FF0000"/>
                </a:solidFill>
              </a:rPr>
              <a:t>ANSWER:   Under most rules of order, presiding officers are not allowed to make or second motions.  That reflects the fact that presiding officers have only limited voting powers.</a:t>
            </a:r>
          </a:p>
          <a:p>
            <a:pPr lvl="0"/>
            <a:endParaRPr lang="en-US" sz="2200" b="1" dirty="0">
              <a:solidFill>
                <a:srgbClr val="FF0000"/>
              </a:solidFill>
            </a:endParaRPr>
          </a:p>
          <a:p>
            <a:pPr lvl="0"/>
            <a:r>
              <a:rPr lang="en-US" sz="2200" b="1" dirty="0"/>
              <a:t>13.   When does the presiding officer vote?</a:t>
            </a:r>
          </a:p>
          <a:p>
            <a:pPr lvl="0"/>
            <a:r>
              <a:rPr lang="en-US" sz="2200" b="1" dirty="0">
                <a:solidFill>
                  <a:srgbClr val="FF0000"/>
                </a:solidFill>
              </a:rPr>
              <a:t>ANSWER:   Generally, the County Board Chair only votes in the event of a tie vote.  The County Executive does not vote but has veto power.</a:t>
            </a:r>
            <a:endParaRPr lang="en-US" sz="2200" b="1" dirty="0"/>
          </a:p>
          <a:p>
            <a:endParaRPr lang="en-US" dirty="0"/>
          </a:p>
        </p:txBody>
      </p:sp>
    </p:spTree>
    <p:extLst>
      <p:ext uri="{BB962C8B-B14F-4D97-AF65-F5344CB8AC3E}">
        <p14:creationId xmlns:p14="http://schemas.microsoft.com/office/powerpoint/2010/main" val="11238326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4FED7-5D36-42C9-BE91-9FEDD9265993}"/>
              </a:ext>
            </a:extLst>
          </p:cNvPr>
          <p:cNvSpPr>
            <a:spLocks noGrp="1"/>
          </p:cNvSpPr>
          <p:nvPr>
            <p:ph type="title"/>
          </p:nvPr>
        </p:nvSpPr>
        <p:spPr>
          <a:xfrm>
            <a:off x="838200" y="365125"/>
            <a:ext cx="10515600" cy="955675"/>
          </a:xfrm>
        </p:spPr>
        <p:txBody>
          <a:bodyPr/>
          <a:lstStyle/>
          <a:p>
            <a:pPr algn="ctr"/>
            <a:r>
              <a:rPr lang="en-US" b="1" u="sng" dirty="0"/>
              <a:t>PARLIAMENTARY QUESTIONS &amp; ANSWERS</a:t>
            </a:r>
          </a:p>
        </p:txBody>
      </p:sp>
      <p:sp>
        <p:nvSpPr>
          <p:cNvPr id="3" name="Content Placeholder 2">
            <a:extLst>
              <a:ext uri="{FF2B5EF4-FFF2-40B4-BE49-F238E27FC236}">
                <a16:creationId xmlns:a16="http://schemas.microsoft.com/office/drawing/2014/main" id="{C4B6BCB4-88F3-4D7F-A850-2356D7FE7AAA}"/>
              </a:ext>
            </a:extLst>
          </p:cNvPr>
          <p:cNvSpPr>
            <a:spLocks noGrp="1"/>
          </p:cNvSpPr>
          <p:nvPr>
            <p:ph idx="1"/>
          </p:nvPr>
        </p:nvSpPr>
        <p:spPr/>
        <p:txBody>
          <a:bodyPr>
            <a:normAutofit fontScale="85000" lnSpcReduction="20000"/>
          </a:bodyPr>
          <a:lstStyle/>
          <a:p>
            <a:r>
              <a:rPr lang="en-US" sz="3600" b="1" u="sng" dirty="0"/>
              <a:t>AT THE MEETING:</a:t>
            </a:r>
            <a:endParaRPr lang="en-US" sz="3600" dirty="0"/>
          </a:p>
          <a:p>
            <a:endParaRPr lang="en-US" dirty="0"/>
          </a:p>
          <a:p>
            <a:pPr lvl="0"/>
            <a:r>
              <a:rPr lang="en-US" sz="2600" b="1" dirty="0"/>
              <a:t>14.   Must a motion be on the floor and seconded in order for a subject to be discussed?</a:t>
            </a:r>
          </a:p>
          <a:p>
            <a:pPr lvl="0"/>
            <a:r>
              <a:rPr lang="en-US" sz="2600" b="1" dirty="0">
                <a:solidFill>
                  <a:srgbClr val="FF0000"/>
                </a:solidFill>
              </a:rPr>
              <a:t>ANSWER:   Many rules require that for a subject to be discussed, a motion must be on the floor and be seconded.  As a practical matter, many governments and their presiding officers allow discussion to take place for the purpose of effectively helping to create an appropriate motion.</a:t>
            </a:r>
          </a:p>
          <a:p>
            <a:pPr lvl="0"/>
            <a:endParaRPr lang="en-US" sz="2600" b="1" dirty="0">
              <a:solidFill>
                <a:srgbClr val="FF0000"/>
              </a:solidFill>
            </a:endParaRPr>
          </a:p>
          <a:p>
            <a:pPr lvl="0"/>
            <a:r>
              <a:rPr lang="en-US" sz="2600" b="1" dirty="0"/>
              <a:t>15.   Must members of the body be “recognized” by the presiding officer in order to speak?</a:t>
            </a:r>
          </a:p>
          <a:p>
            <a:pPr lvl="0"/>
            <a:r>
              <a:rPr lang="en-US" sz="2600" b="1" dirty="0">
                <a:solidFill>
                  <a:srgbClr val="FF0000"/>
                </a:solidFill>
              </a:rPr>
              <a:t>ANSWER:   Every government should follow the rule of only allowing members to speak when recognized by the presiding officer.</a:t>
            </a:r>
            <a:endParaRPr lang="en-US" sz="2600" dirty="0"/>
          </a:p>
        </p:txBody>
      </p:sp>
    </p:spTree>
    <p:extLst>
      <p:ext uri="{BB962C8B-B14F-4D97-AF65-F5344CB8AC3E}">
        <p14:creationId xmlns:p14="http://schemas.microsoft.com/office/powerpoint/2010/main" val="320178285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4FED7-5D36-42C9-BE91-9FEDD9265993}"/>
              </a:ext>
            </a:extLst>
          </p:cNvPr>
          <p:cNvSpPr>
            <a:spLocks noGrp="1"/>
          </p:cNvSpPr>
          <p:nvPr>
            <p:ph type="title"/>
          </p:nvPr>
        </p:nvSpPr>
        <p:spPr>
          <a:xfrm>
            <a:off x="838200" y="365125"/>
            <a:ext cx="10515600" cy="955675"/>
          </a:xfrm>
        </p:spPr>
        <p:txBody>
          <a:bodyPr/>
          <a:lstStyle/>
          <a:p>
            <a:pPr algn="ctr"/>
            <a:r>
              <a:rPr lang="en-US" b="1" u="sng" dirty="0"/>
              <a:t>PARLIAMENTARY QUESTIONS &amp; ANSWERS</a:t>
            </a:r>
          </a:p>
        </p:txBody>
      </p:sp>
      <p:sp>
        <p:nvSpPr>
          <p:cNvPr id="3" name="Content Placeholder 2">
            <a:extLst>
              <a:ext uri="{FF2B5EF4-FFF2-40B4-BE49-F238E27FC236}">
                <a16:creationId xmlns:a16="http://schemas.microsoft.com/office/drawing/2014/main" id="{C4B6BCB4-88F3-4D7F-A850-2356D7FE7AAA}"/>
              </a:ext>
            </a:extLst>
          </p:cNvPr>
          <p:cNvSpPr>
            <a:spLocks noGrp="1"/>
          </p:cNvSpPr>
          <p:nvPr>
            <p:ph idx="1"/>
          </p:nvPr>
        </p:nvSpPr>
        <p:spPr/>
        <p:txBody>
          <a:bodyPr>
            <a:normAutofit lnSpcReduction="10000"/>
          </a:bodyPr>
          <a:lstStyle/>
          <a:p>
            <a:r>
              <a:rPr lang="en-US" b="1" u="sng" dirty="0"/>
              <a:t>AT THE MEETING:</a:t>
            </a:r>
            <a:endParaRPr lang="en-US" dirty="0"/>
          </a:p>
          <a:p>
            <a:r>
              <a:rPr lang="en-US" dirty="0"/>
              <a:t> </a:t>
            </a:r>
            <a:r>
              <a:rPr lang="en-US" sz="2400" b="1" dirty="0"/>
              <a:t>16.  How does the presiding officer choose among multiple requests to speak?</a:t>
            </a:r>
          </a:p>
          <a:p>
            <a:pPr lvl="0"/>
            <a:r>
              <a:rPr lang="en-US" sz="2400" b="1" dirty="0">
                <a:solidFill>
                  <a:srgbClr val="FF0000"/>
                </a:solidFill>
              </a:rPr>
              <a:t>ANSWER:   The presiding officer should be fair in choosing among multiple requests to speak and he or she may have a sense of which speaker will most pertinently address the issue to which others can respond.  People with minority views get to speak too.</a:t>
            </a:r>
          </a:p>
          <a:p>
            <a:pPr lvl="0"/>
            <a:endParaRPr lang="en-US" sz="2400" b="1" dirty="0">
              <a:solidFill>
                <a:srgbClr val="FF0000"/>
              </a:solidFill>
            </a:endParaRPr>
          </a:p>
          <a:p>
            <a:pPr lvl="0"/>
            <a:r>
              <a:rPr lang="en-US" sz="2400" b="1" dirty="0"/>
              <a:t>17.  Can the time and number of opportunities to speak for a particular member be limited?</a:t>
            </a:r>
          </a:p>
          <a:p>
            <a:pPr lvl="0"/>
            <a:r>
              <a:rPr lang="en-US" sz="2400" b="1" dirty="0">
                <a:solidFill>
                  <a:srgbClr val="FF0000"/>
                </a:solidFill>
              </a:rPr>
              <a:t>ANSWER:   Yes, either by written parliamentary rules, which is preferred, or by tradition, the time and number of opportunities to speak for particular members can be limited.</a:t>
            </a:r>
            <a:endParaRPr lang="en-US" sz="2400" dirty="0"/>
          </a:p>
        </p:txBody>
      </p:sp>
    </p:spTree>
    <p:extLst>
      <p:ext uri="{BB962C8B-B14F-4D97-AF65-F5344CB8AC3E}">
        <p14:creationId xmlns:p14="http://schemas.microsoft.com/office/powerpoint/2010/main" val="35474545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4FED7-5D36-42C9-BE91-9FEDD9265993}"/>
              </a:ext>
            </a:extLst>
          </p:cNvPr>
          <p:cNvSpPr>
            <a:spLocks noGrp="1"/>
          </p:cNvSpPr>
          <p:nvPr>
            <p:ph type="title"/>
          </p:nvPr>
        </p:nvSpPr>
        <p:spPr>
          <a:xfrm>
            <a:off x="838200" y="365125"/>
            <a:ext cx="10515600" cy="955675"/>
          </a:xfrm>
        </p:spPr>
        <p:txBody>
          <a:bodyPr/>
          <a:lstStyle/>
          <a:p>
            <a:pPr algn="ctr"/>
            <a:r>
              <a:rPr lang="en-US" b="1" u="sng" dirty="0"/>
              <a:t>PARLIAMENTARY QUESTIONS &amp; ANSWERS</a:t>
            </a:r>
          </a:p>
        </p:txBody>
      </p:sp>
      <p:sp>
        <p:nvSpPr>
          <p:cNvPr id="3" name="Content Placeholder 2">
            <a:extLst>
              <a:ext uri="{FF2B5EF4-FFF2-40B4-BE49-F238E27FC236}">
                <a16:creationId xmlns:a16="http://schemas.microsoft.com/office/drawing/2014/main" id="{C4B6BCB4-88F3-4D7F-A850-2356D7FE7AAA}"/>
              </a:ext>
            </a:extLst>
          </p:cNvPr>
          <p:cNvSpPr>
            <a:spLocks noGrp="1"/>
          </p:cNvSpPr>
          <p:nvPr>
            <p:ph idx="1"/>
          </p:nvPr>
        </p:nvSpPr>
        <p:spPr/>
        <p:txBody>
          <a:bodyPr>
            <a:normAutofit lnSpcReduction="10000"/>
          </a:bodyPr>
          <a:lstStyle/>
          <a:p>
            <a:r>
              <a:rPr lang="en-US" sz="2400" b="1" u="sng" dirty="0"/>
              <a:t>AT THE MEETING:</a:t>
            </a:r>
            <a:endParaRPr lang="en-US" sz="2400" dirty="0"/>
          </a:p>
          <a:p>
            <a:r>
              <a:rPr lang="en-US" dirty="0"/>
              <a:t> </a:t>
            </a:r>
            <a:r>
              <a:rPr lang="en-US" sz="2200" b="1" dirty="0"/>
              <a:t>18.  Does everybody operate with the same type of procedural motions?</a:t>
            </a:r>
          </a:p>
          <a:p>
            <a:pPr lvl="0"/>
            <a:r>
              <a:rPr lang="en-US" sz="2200" b="1" dirty="0">
                <a:solidFill>
                  <a:srgbClr val="FF0000"/>
                </a:solidFill>
              </a:rPr>
              <a:t>ANSWER:   Rules of order generally list certain types of commonly used procedural motions.  The presiding officer should be prepared to consider any request or question from a member.</a:t>
            </a:r>
          </a:p>
          <a:p>
            <a:pPr lvl="0"/>
            <a:endParaRPr lang="en-US" sz="2200" b="1" dirty="0">
              <a:solidFill>
                <a:srgbClr val="FF0000"/>
              </a:solidFill>
            </a:endParaRPr>
          </a:p>
          <a:p>
            <a:pPr lvl="0"/>
            <a:r>
              <a:rPr lang="en-US" sz="2200" b="1" dirty="0"/>
              <a:t>19.  How does the presiding officer decide whether a motion is in order and pertinent to the discussion?</a:t>
            </a:r>
          </a:p>
          <a:p>
            <a:pPr lvl="0"/>
            <a:r>
              <a:rPr lang="en-US" sz="2200" b="1" dirty="0">
                <a:solidFill>
                  <a:srgbClr val="FF0000"/>
                </a:solidFill>
              </a:rPr>
              <a:t>ANSWER:   Some rules of order list particular motions and their precedence, but the presiding officer should establish standards allowing all issues to be raised, but to treat people fairly.  The test is whether the motion will play a role in moving the matter forward and whether it will assist in bringing closure to the issue.</a:t>
            </a:r>
            <a:endParaRPr lang="en-US" sz="2200" dirty="0"/>
          </a:p>
        </p:txBody>
      </p:sp>
    </p:spTree>
    <p:extLst>
      <p:ext uri="{BB962C8B-B14F-4D97-AF65-F5344CB8AC3E}">
        <p14:creationId xmlns:p14="http://schemas.microsoft.com/office/powerpoint/2010/main" val="26462012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4FED7-5D36-42C9-BE91-9FEDD9265993}"/>
              </a:ext>
            </a:extLst>
          </p:cNvPr>
          <p:cNvSpPr>
            <a:spLocks noGrp="1"/>
          </p:cNvSpPr>
          <p:nvPr>
            <p:ph type="title"/>
          </p:nvPr>
        </p:nvSpPr>
        <p:spPr>
          <a:xfrm>
            <a:off x="838200" y="365125"/>
            <a:ext cx="10515600" cy="955675"/>
          </a:xfrm>
        </p:spPr>
        <p:txBody>
          <a:bodyPr/>
          <a:lstStyle/>
          <a:p>
            <a:pPr algn="ctr"/>
            <a:r>
              <a:rPr lang="en-US" b="1" u="sng" dirty="0"/>
              <a:t>PARLIAMENTARY QUESTIONS &amp; ANSWERS</a:t>
            </a:r>
          </a:p>
        </p:txBody>
      </p:sp>
      <p:sp>
        <p:nvSpPr>
          <p:cNvPr id="3" name="Content Placeholder 2">
            <a:extLst>
              <a:ext uri="{FF2B5EF4-FFF2-40B4-BE49-F238E27FC236}">
                <a16:creationId xmlns:a16="http://schemas.microsoft.com/office/drawing/2014/main" id="{C4B6BCB4-88F3-4D7F-A850-2356D7FE7AAA}"/>
              </a:ext>
            </a:extLst>
          </p:cNvPr>
          <p:cNvSpPr>
            <a:spLocks noGrp="1"/>
          </p:cNvSpPr>
          <p:nvPr>
            <p:ph idx="1"/>
          </p:nvPr>
        </p:nvSpPr>
        <p:spPr/>
        <p:txBody>
          <a:bodyPr>
            <a:normAutofit/>
          </a:bodyPr>
          <a:lstStyle/>
          <a:p>
            <a:r>
              <a:rPr lang="en-US" sz="2400" b="1" u="sng" dirty="0"/>
              <a:t>AT THE MEETING:</a:t>
            </a:r>
            <a:endParaRPr lang="en-US" sz="2400" dirty="0"/>
          </a:p>
          <a:p>
            <a:r>
              <a:rPr lang="en-US" dirty="0"/>
              <a:t> </a:t>
            </a:r>
            <a:r>
              <a:rPr lang="en-US" sz="2200" b="1" dirty="0"/>
              <a:t>20. How fair does the presiding officer need to be in recognizing requests to speak or make comments?</a:t>
            </a:r>
          </a:p>
          <a:p>
            <a:r>
              <a:rPr lang="en-US" sz="2200" b="1" dirty="0">
                <a:solidFill>
                  <a:srgbClr val="FF0000"/>
                </a:solidFill>
              </a:rPr>
              <a:t>ANSWER:   Very fair.  Otherwise his or her goal is having a matter decided one way or another may be overturned by a reviewing court or on a motion to override the decision of the Chair.</a:t>
            </a:r>
          </a:p>
          <a:p>
            <a:endParaRPr lang="en-US" sz="2200" b="1" dirty="0">
              <a:solidFill>
                <a:srgbClr val="FF0000"/>
              </a:solidFill>
            </a:endParaRPr>
          </a:p>
          <a:p>
            <a:r>
              <a:rPr lang="en-US" sz="2200" b="1" dirty="0"/>
              <a:t>21. What is the effect of a motion to “call the question?”</a:t>
            </a:r>
          </a:p>
          <a:p>
            <a:r>
              <a:rPr lang="en-US" sz="2200" b="1" dirty="0">
                <a:solidFill>
                  <a:srgbClr val="FF0000"/>
                </a:solidFill>
              </a:rPr>
              <a:t>ANSWER:   A motion to “call the question,” if seconded, and after all parties have had an opportunity to discuss the issue, will lead to a definitive vote.</a:t>
            </a:r>
          </a:p>
          <a:p>
            <a:endParaRPr lang="en-US" sz="2000" dirty="0"/>
          </a:p>
        </p:txBody>
      </p:sp>
    </p:spTree>
    <p:extLst>
      <p:ext uri="{BB962C8B-B14F-4D97-AF65-F5344CB8AC3E}">
        <p14:creationId xmlns:p14="http://schemas.microsoft.com/office/powerpoint/2010/main" val="19340110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4FED7-5D36-42C9-BE91-9FEDD9265993}"/>
              </a:ext>
            </a:extLst>
          </p:cNvPr>
          <p:cNvSpPr>
            <a:spLocks noGrp="1"/>
          </p:cNvSpPr>
          <p:nvPr>
            <p:ph type="title"/>
          </p:nvPr>
        </p:nvSpPr>
        <p:spPr>
          <a:xfrm>
            <a:off x="838200" y="365125"/>
            <a:ext cx="10515600" cy="955675"/>
          </a:xfrm>
        </p:spPr>
        <p:txBody>
          <a:bodyPr/>
          <a:lstStyle/>
          <a:p>
            <a:pPr algn="ctr"/>
            <a:r>
              <a:rPr lang="en-US" b="1" u="sng" dirty="0"/>
              <a:t>PARLIAMENTARY QUESTIONS &amp; ANSWERS</a:t>
            </a:r>
          </a:p>
        </p:txBody>
      </p:sp>
      <p:sp>
        <p:nvSpPr>
          <p:cNvPr id="3" name="Content Placeholder 2">
            <a:extLst>
              <a:ext uri="{FF2B5EF4-FFF2-40B4-BE49-F238E27FC236}">
                <a16:creationId xmlns:a16="http://schemas.microsoft.com/office/drawing/2014/main" id="{C4B6BCB4-88F3-4D7F-A850-2356D7FE7AAA}"/>
              </a:ext>
            </a:extLst>
          </p:cNvPr>
          <p:cNvSpPr>
            <a:spLocks noGrp="1"/>
          </p:cNvSpPr>
          <p:nvPr>
            <p:ph idx="1"/>
          </p:nvPr>
        </p:nvSpPr>
        <p:spPr/>
        <p:txBody>
          <a:bodyPr>
            <a:normAutofit/>
          </a:bodyPr>
          <a:lstStyle/>
          <a:p>
            <a:r>
              <a:rPr lang="en-US" sz="3600" b="1" u="sng" dirty="0"/>
              <a:t>AT THE MEETING:</a:t>
            </a:r>
            <a:endParaRPr lang="en-US" sz="3600" dirty="0"/>
          </a:p>
          <a:p>
            <a:r>
              <a:rPr lang="en-US" sz="2400" dirty="0"/>
              <a:t> </a:t>
            </a:r>
            <a:r>
              <a:rPr lang="en-US" sz="2400" b="1" dirty="0"/>
              <a:t>22.   Can a motion to “call the question” be made before every member has been given an opportunity speaking to the issues?</a:t>
            </a:r>
          </a:p>
          <a:p>
            <a:r>
              <a:rPr lang="en-US" sz="2400" b="1" dirty="0">
                <a:solidFill>
                  <a:srgbClr val="FF0000"/>
                </a:solidFill>
              </a:rPr>
              <a:t>ANSWER:   No.</a:t>
            </a:r>
          </a:p>
          <a:p>
            <a:endParaRPr lang="en-US" sz="2400" b="1" dirty="0">
              <a:solidFill>
                <a:srgbClr val="FF0000"/>
              </a:solidFill>
            </a:endParaRPr>
          </a:p>
          <a:p>
            <a:r>
              <a:rPr lang="en-US" sz="2400" b="1" dirty="0"/>
              <a:t>23.   What is the “point of order” and how is it used?</a:t>
            </a:r>
          </a:p>
          <a:p>
            <a:r>
              <a:rPr lang="en-US" sz="2400" b="1" dirty="0">
                <a:solidFill>
                  <a:srgbClr val="FF0000"/>
                </a:solidFill>
              </a:rPr>
              <a:t>ANSWER:   It is generally a statement of a question asked or presented by a member to the question of whether property procedures are being followed.</a:t>
            </a:r>
            <a:endParaRPr lang="en-US" sz="2400" dirty="0"/>
          </a:p>
        </p:txBody>
      </p:sp>
    </p:spTree>
    <p:extLst>
      <p:ext uri="{BB962C8B-B14F-4D97-AF65-F5344CB8AC3E}">
        <p14:creationId xmlns:p14="http://schemas.microsoft.com/office/powerpoint/2010/main" val="52914575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4FED7-5D36-42C9-BE91-9FEDD9265993}"/>
              </a:ext>
            </a:extLst>
          </p:cNvPr>
          <p:cNvSpPr>
            <a:spLocks noGrp="1"/>
          </p:cNvSpPr>
          <p:nvPr>
            <p:ph type="title"/>
          </p:nvPr>
        </p:nvSpPr>
        <p:spPr>
          <a:xfrm>
            <a:off x="838200" y="365125"/>
            <a:ext cx="10515600" cy="955675"/>
          </a:xfrm>
        </p:spPr>
        <p:txBody>
          <a:bodyPr/>
          <a:lstStyle/>
          <a:p>
            <a:pPr algn="ctr"/>
            <a:r>
              <a:rPr lang="en-US" b="1" u="sng" dirty="0"/>
              <a:t>PARLIAMENTARY QUESTIONS &amp; ANSWERS</a:t>
            </a:r>
          </a:p>
        </p:txBody>
      </p:sp>
      <p:sp>
        <p:nvSpPr>
          <p:cNvPr id="3" name="Content Placeholder 2">
            <a:extLst>
              <a:ext uri="{FF2B5EF4-FFF2-40B4-BE49-F238E27FC236}">
                <a16:creationId xmlns:a16="http://schemas.microsoft.com/office/drawing/2014/main" id="{C4B6BCB4-88F3-4D7F-A850-2356D7FE7AAA}"/>
              </a:ext>
            </a:extLst>
          </p:cNvPr>
          <p:cNvSpPr>
            <a:spLocks noGrp="1"/>
          </p:cNvSpPr>
          <p:nvPr>
            <p:ph idx="1"/>
          </p:nvPr>
        </p:nvSpPr>
        <p:spPr/>
        <p:txBody>
          <a:bodyPr>
            <a:normAutofit/>
          </a:bodyPr>
          <a:lstStyle/>
          <a:p>
            <a:r>
              <a:rPr lang="en-US" sz="3200" b="1" u="sng" dirty="0"/>
              <a:t>AT THE MEETING:</a:t>
            </a:r>
            <a:endParaRPr lang="en-US" sz="3200" dirty="0"/>
          </a:p>
          <a:p>
            <a:r>
              <a:rPr lang="en-US" dirty="0"/>
              <a:t> </a:t>
            </a:r>
            <a:r>
              <a:rPr lang="en-US" sz="2200" b="1" dirty="0"/>
              <a:t>24.   Can we limit debate on a particular item and how do we do that?</a:t>
            </a:r>
          </a:p>
          <a:p>
            <a:r>
              <a:rPr lang="en-US" sz="2200" b="1" dirty="0">
                <a:solidFill>
                  <a:srgbClr val="FF0000"/>
                </a:solidFill>
              </a:rPr>
              <a:t>ANSWER:   Yes, a motion can be made and seconded and adopted to et a specific time for debate on a matter.  The time must offer a reasonable opportunity for all views to be expressed.</a:t>
            </a:r>
          </a:p>
          <a:p>
            <a:endParaRPr lang="en-US" sz="2200" b="1" dirty="0">
              <a:solidFill>
                <a:srgbClr val="FF0000"/>
              </a:solidFill>
            </a:endParaRPr>
          </a:p>
          <a:p>
            <a:r>
              <a:rPr lang="en-US" sz="2200" b="1" dirty="0"/>
              <a:t>25. Are all motions debatable?</a:t>
            </a:r>
          </a:p>
          <a:p>
            <a:r>
              <a:rPr lang="en-US" sz="2200" b="1" dirty="0">
                <a:solidFill>
                  <a:srgbClr val="FF0000"/>
                </a:solidFill>
              </a:rPr>
              <a:t>ANSWER:   No, not all motions are debatable.  Some, like a motion to table a matter or refer a matter to a committee, are made, in part, for the purpose of ending debate at that time and are not themselves debatable.</a:t>
            </a:r>
            <a:endParaRPr lang="en-US" sz="2000" dirty="0"/>
          </a:p>
        </p:txBody>
      </p:sp>
    </p:spTree>
    <p:extLst>
      <p:ext uri="{BB962C8B-B14F-4D97-AF65-F5344CB8AC3E}">
        <p14:creationId xmlns:p14="http://schemas.microsoft.com/office/powerpoint/2010/main" val="81509154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4FED7-5D36-42C9-BE91-9FEDD9265993}"/>
              </a:ext>
            </a:extLst>
          </p:cNvPr>
          <p:cNvSpPr>
            <a:spLocks noGrp="1"/>
          </p:cNvSpPr>
          <p:nvPr>
            <p:ph type="title"/>
          </p:nvPr>
        </p:nvSpPr>
        <p:spPr>
          <a:xfrm>
            <a:off x="838200" y="365125"/>
            <a:ext cx="10515600" cy="955675"/>
          </a:xfrm>
        </p:spPr>
        <p:txBody>
          <a:bodyPr/>
          <a:lstStyle/>
          <a:p>
            <a:pPr algn="ctr"/>
            <a:r>
              <a:rPr lang="en-US" b="1" u="sng" dirty="0"/>
              <a:t>PARLIAMENTARY QUESTIONS &amp; ANSWERS</a:t>
            </a:r>
          </a:p>
        </p:txBody>
      </p:sp>
      <p:sp>
        <p:nvSpPr>
          <p:cNvPr id="3" name="Content Placeholder 2">
            <a:extLst>
              <a:ext uri="{FF2B5EF4-FFF2-40B4-BE49-F238E27FC236}">
                <a16:creationId xmlns:a16="http://schemas.microsoft.com/office/drawing/2014/main" id="{C4B6BCB4-88F3-4D7F-A850-2356D7FE7AAA}"/>
              </a:ext>
            </a:extLst>
          </p:cNvPr>
          <p:cNvSpPr>
            <a:spLocks noGrp="1"/>
          </p:cNvSpPr>
          <p:nvPr>
            <p:ph idx="1"/>
          </p:nvPr>
        </p:nvSpPr>
        <p:spPr/>
        <p:txBody>
          <a:bodyPr>
            <a:normAutofit fontScale="92500"/>
          </a:bodyPr>
          <a:lstStyle/>
          <a:p>
            <a:r>
              <a:rPr lang="en-US" sz="3600" b="1" u="sng" dirty="0"/>
              <a:t>AT THE MEETING:</a:t>
            </a:r>
            <a:endParaRPr lang="en-US" sz="3600" dirty="0"/>
          </a:p>
          <a:p>
            <a:pPr lvl="0"/>
            <a:r>
              <a:rPr lang="en-US" sz="2400" b="1" dirty="0"/>
              <a:t>26.   When is a motion in order to change or override a motion previously acted upon?  </a:t>
            </a:r>
            <a:endParaRPr lang="en-US" sz="2400" dirty="0"/>
          </a:p>
          <a:p>
            <a:r>
              <a:rPr lang="en-US" sz="2400" b="1" dirty="0">
                <a:solidFill>
                  <a:srgbClr val="FF0000"/>
                </a:solidFill>
              </a:rPr>
              <a:t>ANSWER:   Motions, once debated and decided, should generally not come before the governmental body unless a valid motion to reconsider is made or new facts make it pertinent and desirable to reconsider the issue.  </a:t>
            </a:r>
          </a:p>
          <a:p>
            <a:endParaRPr lang="en-US" sz="2400" b="1" dirty="0">
              <a:solidFill>
                <a:srgbClr val="FF0000"/>
              </a:solidFill>
            </a:endParaRPr>
          </a:p>
          <a:p>
            <a:pPr lvl="0"/>
            <a:r>
              <a:rPr lang="en-US" sz="2400" b="1" dirty="0"/>
              <a:t> 27.  When are motions to reconsider in order?</a:t>
            </a:r>
            <a:endParaRPr lang="en-US" sz="2400" dirty="0"/>
          </a:p>
          <a:p>
            <a:r>
              <a:rPr lang="en-US" sz="2400" b="1" dirty="0">
                <a:solidFill>
                  <a:srgbClr val="FF0000"/>
                </a:solidFill>
              </a:rPr>
              <a:t> ANSWER:	Most rules of order provide that motions to reconsider must be made at the same meeting or the following meeting.  They generally must be made by a person who previously voted on the prevailing side and has changed his or her mind.  </a:t>
            </a:r>
          </a:p>
          <a:p>
            <a:endParaRPr lang="en-US" sz="2000" dirty="0"/>
          </a:p>
        </p:txBody>
      </p:sp>
    </p:spTree>
    <p:extLst>
      <p:ext uri="{BB962C8B-B14F-4D97-AF65-F5344CB8AC3E}">
        <p14:creationId xmlns:p14="http://schemas.microsoft.com/office/powerpoint/2010/main" val="1791704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213F4-639D-448A-92C1-F4E143D2943C}"/>
              </a:ext>
            </a:extLst>
          </p:cNvPr>
          <p:cNvSpPr>
            <a:spLocks noGrp="1"/>
          </p:cNvSpPr>
          <p:nvPr>
            <p:ph type="title"/>
          </p:nvPr>
        </p:nvSpPr>
        <p:spPr/>
        <p:txBody>
          <a:bodyPr/>
          <a:lstStyle/>
          <a:p>
            <a:r>
              <a:rPr lang="en-US" b="1" dirty="0"/>
              <a:t>Enforcement of Rules</a:t>
            </a:r>
            <a:br>
              <a:rPr lang="en-US" dirty="0"/>
            </a:br>
            <a:endParaRPr lang="en-US" dirty="0"/>
          </a:p>
        </p:txBody>
      </p:sp>
      <p:sp>
        <p:nvSpPr>
          <p:cNvPr id="3" name="Content Placeholder 2">
            <a:extLst>
              <a:ext uri="{FF2B5EF4-FFF2-40B4-BE49-F238E27FC236}">
                <a16:creationId xmlns:a16="http://schemas.microsoft.com/office/drawing/2014/main" id="{D28AF5BE-C3D3-4766-A4CF-46D658586745}"/>
              </a:ext>
            </a:extLst>
          </p:cNvPr>
          <p:cNvSpPr>
            <a:spLocks noGrp="1"/>
          </p:cNvSpPr>
          <p:nvPr>
            <p:ph idx="1"/>
          </p:nvPr>
        </p:nvSpPr>
        <p:spPr/>
        <p:txBody>
          <a:bodyPr/>
          <a:lstStyle/>
          <a:p>
            <a:r>
              <a:rPr lang="en-US" dirty="0"/>
              <a:t>Presiding officer conducts the meeting, County Board Chair or Executive.</a:t>
            </a:r>
          </a:p>
          <a:p>
            <a:pPr marL="0" indent="0">
              <a:buNone/>
            </a:pPr>
            <a:endParaRPr lang="en-US" dirty="0"/>
          </a:p>
          <a:p>
            <a:r>
              <a:rPr lang="en-US" dirty="0"/>
              <a:t>Presiding officer should be fair and impartial.</a:t>
            </a:r>
          </a:p>
          <a:p>
            <a:pPr marL="0" indent="0">
              <a:buNone/>
            </a:pPr>
            <a:endParaRPr lang="en-US" dirty="0"/>
          </a:p>
          <a:p>
            <a:r>
              <a:rPr lang="en-US" dirty="0"/>
              <a:t>State’s Attorney may assist Chair in enforcing rules.</a:t>
            </a:r>
          </a:p>
          <a:p>
            <a:pPr marL="0" indent="0">
              <a:buNone/>
            </a:pPr>
            <a:r>
              <a:rPr lang="en-US" dirty="0"/>
              <a:t> </a:t>
            </a:r>
          </a:p>
          <a:p>
            <a:endParaRPr lang="en-US" dirty="0"/>
          </a:p>
        </p:txBody>
      </p:sp>
    </p:spTree>
    <p:extLst>
      <p:ext uri="{BB962C8B-B14F-4D97-AF65-F5344CB8AC3E}">
        <p14:creationId xmlns:p14="http://schemas.microsoft.com/office/powerpoint/2010/main" val="42629128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4FED7-5D36-42C9-BE91-9FEDD9265993}"/>
              </a:ext>
            </a:extLst>
          </p:cNvPr>
          <p:cNvSpPr>
            <a:spLocks noGrp="1"/>
          </p:cNvSpPr>
          <p:nvPr>
            <p:ph type="title"/>
          </p:nvPr>
        </p:nvSpPr>
        <p:spPr>
          <a:xfrm>
            <a:off x="838200" y="365125"/>
            <a:ext cx="10515600" cy="955675"/>
          </a:xfrm>
        </p:spPr>
        <p:txBody>
          <a:bodyPr/>
          <a:lstStyle/>
          <a:p>
            <a:pPr algn="ctr"/>
            <a:r>
              <a:rPr lang="en-US" b="1" u="sng" dirty="0"/>
              <a:t>PARLIAMENTARY QUESTIONS &amp; ANSWERS</a:t>
            </a:r>
          </a:p>
        </p:txBody>
      </p:sp>
      <p:sp>
        <p:nvSpPr>
          <p:cNvPr id="3" name="Content Placeholder 2">
            <a:extLst>
              <a:ext uri="{FF2B5EF4-FFF2-40B4-BE49-F238E27FC236}">
                <a16:creationId xmlns:a16="http://schemas.microsoft.com/office/drawing/2014/main" id="{C4B6BCB4-88F3-4D7F-A850-2356D7FE7AAA}"/>
              </a:ext>
            </a:extLst>
          </p:cNvPr>
          <p:cNvSpPr>
            <a:spLocks noGrp="1"/>
          </p:cNvSpPr>
          <p:nvPr>
            <p:ph idx="1"/>
          </p:nvPr>
        </p:nvSpPr>
        <p:spPr/>
        <p:txBody>
          <a:bodyPr>
            <a:normAutofit fontScale="77500" lnSpcReduction="20000"/>
          </a:bodyPr>
          <a:lstStyle/>
          <a:p>
            <a:r>
              <a:rPr lang="en-US" sz="3600" b="1" u="sng" dirty="0"/>
              <a:t>AT THE MEETING:</a:t>
            </a:r>
            <a:endParaRPr lang="en-US" sz="3600" dirty="0"/>
          </a:p>
          <a:p>
            <a:pPr lvl="0"/>
            <a:r>
              <a:rPr lang="en-US" b="1" dirty="0"/>
              <a:t>28.  How often and under what circumstances can a ruling of the presiding officer be questioned?</a:t>
            </a:r>
            <a:endParaRPr lang="en-US" dirty="0"/>
          </a:p>
          <a:p>
            <a:r>
              <a:rPr lang="en-US" dirty="0"/>
              <a:t> </a:t>
            </a:r>
            <a:r>
              <a:rPr lang="en-US" b="1" dirty="0">
                <a:solidFill>
                  <a:srgbClr val="FF0000"/>
                </a:solidFill>
              </a:rPr>
              <a:t>ANSWER:   Most rules of order provide that any ruling of the presiding officer can be questioned and overturned.  Repeated motions made with no basis for questioning the decision of the chair can be ruled out of order, but would be subject to appeal.</a:t>
            </a:r>
          </a:p>
          <a:p>
            <a:endParaRPr lang="en-US" b="1" dirty="0">
              <a:solidFill>
                <a:srgbClr val="FF0000"/>
              </a:solidFill>
            </a:endParaRPr>
          </a:p>
          <a:p>
            <a:pPr lvl="0"/>
            <a:r>
              <a:rPr lang="en-US" b="1" dirty="0"/>
              <a:t>29.  Is a motion to overrule the decision of the presiding officer debatable?   </a:t>
            </a:r>
            <a:endParaRPr lang="en-US" dirty="0"/>
          </a:p>
          <a:p>
            <a:r>
              <a:rPr lang="en-US" b="1" dirty="0">
                <a:solidFill>
                  <a:srgbClr val="FF0000"/>
                </a:solidFill>
              </a:rPr>
              <a:t> ANSWER:   Yes, a motion to overrule the decision of the presiding officer is debatable, but, generally the period of time of the debate can be limited to a statement by the maker of the motion which has been seconded and a defense of the action by the presiding officer or one member who agrees with the decision.  </a:t>
            </a:r>
          </a:p>
          <a:p>
            <a:pPr marL="0" indent="0">
              <a:buNone/>
            </a:pPr>
            <a:r>
              <a:rPr lang="en-US" b="1" dirty="0">
                <a:solidFill>
                  <a:srgbClr val="FF0000"/>
                </a:solidFill>
              </a:rPr>
              <a:t> </a:t>
            </a:r>
          </a:p>
          <a:p>
            <a:endParaRPr lang="en-US" sz="2000" dirty="0"/>
          </a:p>
        </p:txBody>
      </p:sp>
    </p:spTree>
    <p:extLst>
      <p:ext uri="{BB962C8B-B14F-4D97-AF65-F5344CB8AC3E}">
        <p14:creationId xmlns:p14="http://schemas.microsoft.com/office/powerpoint/2010/main" val="58440675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4FED7-5D36-42C9-BE91-9FEDD9265993}"/>
              </a:ext>
            </a:extLst>
          </p:cNvPr>
          <p:cNvSpPr>
            <a:spLocks noGrp="1"/>
          </p:cNvSpPr>
          <p:nvPr>
            <p:ph type="title"/>
          </p:nvPr>
        </p:nvSpPr>
        <p:spPr>
          <a:xfrm>
            <a:off x="838200" y="365125"/>
            <a:ext cx="10515600" cy="955675"/>
          </a:xfrm>
        </p:spPr>
        <p:txBody>
          <a:bodyPr/>
          <a:lstStyle/>
          <a:p>
            <a:pPr algn="ctr"/>
            <a:r>
              <a:rPr lang="en-US" b="1" u="sng" dirty="0"/>
              <a:t>PARLIAMENTARY QUESTIONS &amp; ANSWERS</a:t>
            </a:r>
          </a:p>
        </p:txBody>
      </p:sp>
      <p:sp>
        <p:nvSpPr>
          <p:cNvPr id="3" name="Content Placeholder 2">
            <a:extLst>
              <a:ext uri="{FF2B5EF4-FFF2-40B4-BE49-F238E27FC236}">
                <a16:creationId xmlns:a16="http://schemas.microsoft.com/office/drawing/2014/main" id="{C4B6BCB4-88F3-4D7F-A850-2356D7FE7AAA}"/>
              </a:ext>
            </a:extLst>
          </p:cNvPr>
          <p:cNvSpPr>
            <a:spLocks noGrp="1"/>
          </p:cNvSpPr>
          <p:nvPr>
            <p:ph idx="1"/>
          </p:nvPr>
        </p:nvSpPr>
        <p:spPr/>
        <p:txBody>
          <a:bodyPr>
            <a:normAutofit fontScale="70000" lnSpcReduction="20000"/>
          </a:bodyPr>
          <a:lstStyle/>
          <a:p>
            <a:r>
              <a:rPr lang="en-US" sz="3600" b="1" u="sng" dirty="0"/>
              <a:t>AT THE MEETING:</a:t>
            </a:r>
            <a:endParaRPr lang="en-US" sz="3600" dirty="0"/>
          </a:p>
          <a:p>
            <a:pPr lvl="0"/>
            <a:r>
              <a:rPr lang="en-US" b="1" dirty="0"/>
              <a:t>30.  What is the body to do if the presiding officer refuses to allow a discussion or vote on a motion to reconsider a presiding officer’s decision?  </a:t>
            </a:r>
            <a:endParaRPr lang="en-US" dirty="0"/>
          </a:p>
          <a:p>
            <a:r>
              <a:rPr lang="en-US" b="1" dirty="0">
                <a:solidFill>
                  <a:srgbClr val="FF0000"/>
                </a:solidFill>
              </a:rPr>
              <a:t>ANSWER.	If the presiding officer refuses to allow an appeal from his or her decision, some other member of the council or board can move the process through to a vote.  </a:t>
            </a:r>
          </a:p>
          <a:p>
            <a:r>
              <a:rPr lang="en-US" b="1" dirty="0">
                <a:solidFill>
                  <a:srgbClr val="FF0000"/>
                </a:solidFill>
              </a:rPr>
              <a:t> </a:t>
            </a:r>
          </a:p>
          <a:p>
            <a:pPr lvl="0"/>
            <a:r>
              <a:rPr lang="en-US" b="1" dirty="0"/>
              <a:t>31.  If the clerk refuses to call the roll, can a roll call be made by a member of the body?  </a:t>
            </a:r>
            <a:endParaRPr lang="en-US" dirty="0"/>
          </a:p>
          <a:p>
            <a:r>
              <a:rPr lang="en-US" b="1" dirty="0">
                <a:solidFill>
                  <a:srgbClr val="FF0000"/>
                </a:solidFill>
              </a:rPr>
              <a:t>ANSWER:   Yes, where a mayor and a clerk refuse to participate in a process seeking to override the decision of the chair, any member of the body can call the roll.  </a:t>
            </a:r>
          </a:p>
          <a:p>
            <a:endParaRPr lang="en-US" b="1" dirty="0">
              <a:solidFill>
                <a:srgbClr val="FF0000"/>
              </a:solidFill>
            </a:endParaRPr>
          </a:p>
          <a:p>
            <a:r>
              <a:rPr lang="en-US" b="1" dirty="0"/>
              <a:t>32.  Is a motion to table or refer to a committee debatable? </a:t>
            </a:r>
            <a:endParaRPr lang="en-US" dirty="0"/>
          </a:p>
          <a:p>
            <a:r>
              <a:rPr lang="en-US" b="1" dirty="0">
                <a:solidFill>
                  <a:srgbClr val="FF0000"/>
                </a:solidFill>
              </a:rPr>
              <a:t>ANSWER:   No, motions to table or to refer to a committee are not debatable because their intent is to bring an end to a discussion on the matter at that particular time.</a:t>
            </a:r>
          </a:p>
          <a:p>
            <a:pPr lvl="0"/>
            <a:endParaRPr lang="en-US" b="1" dirty="0">
              <a:solidFill>
                <a:srgbClr val="FF0000"/>
              </a:solidFill>
            </a:endParaRPr>
          </a:p>
          <a:p>
            <a:endParaRPr lang="en-US" sz="2000" dirty="0"/>
          </a:p>
        </p:txBody>
      </p:sp>
    </p:spTree>
    <p:extLst>
      <p:ext uri="{BB962C8B-B14F-4D97-AF65-F5344CB8AC3E}">
        <p14:creationId xmlns:p14="http://schemas.microsoft.com/office/powerpoint/2010/main" val="191547527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4FED7-5D36-42C9-BE91-9FEDD9265993}"/>
              </a:ext>
            </a:extLst>
          </p:cNvPr>
          <p:cNvSpPr>
            <a:spLocks noGrp="1"/>
          </p:cNvSpPr>
          <p:nvPr>
            <p:ph type="title"/>
          </p:nvPr>
        </p:nvSpPr>
        <p:spPr>
          <a:xfrm>
            <a:off x="838200" y="365125"/>
            <a:ext cx="10515600" cy="955675"/>
          </a:xfrm>
        </p:spPr>
        <p:txBody>
          <a:bodyPr/>
          <a:lstStyle/>
          <a:p>
            <a:pPr algn="ctr"/>
            <a:r>
              <a:rPr lang="en-US" b="1" u="sng" dirty="0"/>
              <a:t>PARLIAMENTARY QUESTIONS &amp; ANSWERS</a:t>
            </a:r>
          </a:p>
        </p:txBody>
      </p:sp>
      <p:sp>
        <p:nvSpPr>
          <p:cNvPr id="3" name="Content Placeholder 2">
            <a:extLst>
              <a:ext uri="{FF2B5EF4-FFF2-40B4-BE49-F238E27FC236}">
                <a16:creationId xmlns:a16="http://schemas.microsoft.com/office/drawing/2014/main" id="{C4B6BCB4-88F3-4D7F-A850-2356D7FE7AAA}"/>
              </a:ext>
            </a:extLst>
          </p:cNvPr>
          <p:cNvSpPr>
            <a:spLocks noGrp="1"/>
          </p:cNvSpPr>
          <p:nvPr>
            <p:ph idx="1"/>
          </p:nvPr>
        </p:nvSpPr>
        <p:spPr/>
        <p:txBody>
          <a:bodyPr>
            <a:normAutofit fontScale="85000" lnSpcReduction="20000"/>
          </a:bodyPr>
          <a:lstStyle/>
          <a:p>
            <a:r>
              <a:rPr lang="en-US" sz="3600" b="1" u="sng" dirty="0"/>
              <a:t>AT THE MEETING:</a:t>
            </a:r>
            <a:endParaRPr lang="en-US" sz="3600" dirty="0"/>
          </a:p>
          <a:p>
            <a:pPr lvl="0"/>
            <a:r>
              <a:rPr lang="en-US" b="1" dirty="0"/>
              <a:t>33.  Should a motion to table a matter indicate when it would be brought back to the floor? </a:t>
            </a:r>
            <a:endParaRPr lang="en-US" dirty="0"/>
          </a:p>
          <a:p>
            <a:r>
              <a:rPr lang="en-US" b="1" dirty="0">
                <a:solidFill>
                  <a:srgbClr val="FF0000"/>
                </a:solidFill>
              </a:rPr>
              <a:t>ANSWER:   If a motion is simply tabled, without any time being stated, it will not return to the floor for a discussion until a motion is made to return it to the floor.  </a:t>
            </a:r>
          </a:p>
          <a:p>
            <a:pPr marL="0" indent="0">
              <a:buNone/>
            </a:pPr>
            <a:r>
              <a:rPr lang="en-US" b="1" dirty="0">
                <a:solidFill>
                  <a:srgbClr val="FF0000"/>
                </a:solidFill>
              </a:rPr>
              <a:t> </a:t>
            </a:r>
          </a:p>
          <a:p>
            <a:pPr lvl="0"/>
            <a:r>
              <a:rPr lang="en-US" b="1" dirty="0"/>
              <a:t>34.  Can a meeting be recessed for a stated time?  </a:t>
            </a:r>
            <a:endParaRPr lang="en-US" dirty="0"/>
          </a:p>
          <a:p>
            <a:r>
              <a:rPr lang="en-US" b="1" dirty="0">
                <a:solidFill>
                  <a:srgbClr val="FF0000"/>
                </a:solidFill>
              </a:rPr>
              <a:t>ANSWER:  Yes, a meeting can be recessed for a period of time.  If factions wish to discuss during a recess how to respond to a matter, they need to make sure that they do not violate the Open Meetings Act in so doing.  </a:t>
            </a:r>
          </a:p>
          <a:p>
            <a:r>
              <a:rPr lang="en-US" dirty="0"/>
              <a:t> </a:t>
            </a:r>
          </a:p>
          <a:p>
            <a:pPr marL="0" lvl="0" indent="0">
              <a:buNone/>
            </a:pPr>
            <a:endParaRPr lang="en-US" b="1" dirty="0">
              <a:solidFill>
                <a:srgbClr val="FF0000"/>
              </a:solidFill>
            </a:endParaRPr>
          </a:p>
          <a:p>
            <a:endParaRPr lang="en-US" sz="2000" dirty="0"/>
          </a:p>
        </p:txBody>
      </p:sp>
    </p:spTree>
    <p:extLst>
      <p:ext uri="{BB962C8B-B14F-4D97-AF65-F5344CB8AC3E}">
        <p14:creationId xmlns:p14="http://schemas.microsoft.com/office/powerpoint/2010/main" val="411817046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4FED7-5D36-42C9-BE91-9FEDD9265993}"/>
              </a:ext>
            </a:extLst>
          </p:cNvPr>
          <p:cNvSpPr>
            <a:spLocks noGrp="1"/>
          </p:cNvSpPr>
          <p:nvPr>
            <p:ph type="title"/>
          </p:nvPr>
        </p:nvSpPr>
        <p:spPr>
          <a:xfrm>
            <a:off x="838200" y="365125"/>
            <a:ext cx="10515600" cy="955675"/>
          </a:xfrm>
        </p:spPr>
        <p:txBody>
          <a:bodyPr/>
          <a:lstStyle/>
          <a:p>
            <a:pPr algn="ctr"/>
            <a:r>
              <a:rPr lang="en-US" b="1" u="sng" dirty="0"/>
              <a:t>PARLIAMENTARY QUESTIONS &amp; ANSWERS</a:t>
            </a:r>
          </a:p>
        </p:txBody>
      </p:sp>
      <p:sp>
        <p:nvSpPr>
          <p:cNvPr id="3" name="Content Placeholder 2">
            <a:extLst>
              <a:ext uri="{FF2B5EF4-FFF2-40B4-BE49-F238E27FC236}">
                <a16:creationId xmlns:a16="http://schemas.microsoft.com/office/drawing/2014/main" id="{C4B6BCB4-88F3-4D7F-A850-2356D7FE7AAA}"/>
              </a:ext>
            </a:extLst>
          </p:cNvPr>
          <p:cNvSpPr>
            <a:spLocks noGrp="1"/>
          </p:cNvSpPr>
          <p:nvPr>
            <p:ph idx="1"/>
          </p:nvPr>
        </p:nvSpPr>
        <p:spPr>
          <a:xfrm>
            <a:off x="838200" y="1541417"/>
            <a:ext cx="10515600" cy="4635546"/>
          </a:xfrm>
        </p:spPr>
        <p:txBody>
          <a:bodyPr>
            <a:normAutofit fontScale="25000" lnSpcReduction="20000"/>
          </a:bodyPr>
          <a:lstStyle/>
          <a:p>
            <a:r>
              <a:rPr lang="en-US" sz="9600" b="1" u="sng" dirty="0"/>
              <a:t>AT THE MEETING:</a:t>
            </a:r>
          </a:p>
          <a:p>
            <a:pPr lvl="0"/>
            <a:r>
              <a:rPr lang="en-US" sz="8800" b="1" dirty="0"/>
              <a:t>35.  Can every action of the governing body be vetoed by the Chair?  </a:t>
            </a:r>
            <a:endParaRPr lang="en-US" sz="8800" dirty="0"/>
          </a:p>
          <a:p>
            <a:r>
              <a:rPr lang="en-US" sz="8800" b="1" dirty="0">
                <a:solidFill>
                  <a:srgbClr val="FF0000"/>
                </a:solidFill>
              </a:rPr>
              <a:t>ANSWER:    Under the county executive form of government, the executive has veto authority.  And where the board chair is elected county-wide, the chair may have veto authority.  Otherwise the chair does not have veto authority.  </a:t>
            </a:r>
          </a:p>
          <a:p>
            <a:r>
              <a:rPr lang="en-US" sz="8800" dirty="0"/>
              <a:t> </a:t>
            </a:r>
          </a:p>
          <a:p>
            <a:pPr lvl="0"/>
            <a:r>
              <a:rPr lang="en-US" sz="8800" b="1" dirty="0"/>
              <a:t>36.  What is the proper procedure to veto an action?</a:t>
            </a:r>
            <a:endParaRPr lang="en-US" sz="8800" dirty="0"/>
          </a:p>
          <a:p>
            <a:r>
              <a:rPr lang="en-US" sz="8800" b="1" dirty="0">
                <a:solidFill>
                  <a:srgbClr val="FF0000"/>
                </a:solidFill>
              </a:rPr>
              <a:t>ANSWER:   The reason for the veto must be provided in writing to the board within a set period of time and the board may override the veto at its next regular meeting.    </a:t>
            </a:r>
          </a:p>
          <a:p>
            <a:pPr marL="0" indent="0">
              <a:buNone/>
            </a:pPr>
            <a:r>
              <a:rPr lang="en-US" sz="8800" b="1" dirty="0">
                <a:solidFill>
                  <a:srgbClr val="FF0000"/>
                </a:solidFill>
              </a:rPr>
              <a:t> </a:t>
            </a:r>
          </a:p>
          <a:p>
            <a:pPr lvl="0"/>
            <a:r>
              <a:rPr lang="en-US" sz="8800" b="1" dirty="0"/>
              <a:t>37.  Can a meeting continue if the presiding officer declares that the meeting has been adjourned?</a:t>
            </a:r>
            <a:endParaRPr lang="en-US" sz="8800" dirty="0"/>
          </a:p>
          <a:p>
            <a:r>
              <a:rPr lang="en-US" sz="8800" b="1" dirty="0">
                <a:solidFill>
                  <a:srgbClr val="FF0000"/>
                </a:solidFill>
              </a:rPr>
              <a:t>ANSWER:   The presiding officer has no right to declare that a meeting has been adjourned without a vote, and the remaining quorum can choose a new presiding officer and continue the meeting.</a:t>
            </a:r>
          </a:p>
          <a:p>
            <a:pPr marL="0" indent="0">
              <a:buNone/>
            </a:pPr>
            <a:r>
              <a:rPr lang="en-US" sz="8800" dirty="0"/>
              <a:t> </a:t>
            </a:r>
          </a:p>
          <a:p>
            <a:pPr marL="0" lvl="0" indent="0">
              <a:buNone/>
            </a:pPr>
            <a:endParaRPr lang="en-US" sz="8000" b="1" dirty="0">
              <a:solidFill>
                <a:srgbClr val="FF0000"/>
              </a:solidFill>
            </a:endParaRPr>
          </a:p>
          <a:p>
            <a:pPr marL="0" indent="0">
              <a:buNone/>
            </a:pPr>
            <a:r>
              <a:rPr lang="en-US" sz="8000" dirty="0"/>
              <a:t> </a:t>
            </a:r>
          </a:p>
          <a:p>
            <a:pPr marL="0" lvl="0" indent="0">
              <a:buNone/>
            </a:pPr>
            <a:endParaRPr lang="en-US" sz="4000" b="1" dirty="0">
              <a:solidFill>
                <a:srgbClr val="FF0000"/>
              </a:solidFill>
            </a:endParaRPr>
          </a:p>
          <a:p>
            <a:endParaRPr lang="en-US" sz="2000" dirty="0"/>
          </a:p>
        </p:txBody>
      </p:sp>
    </p:spTree>
    <p:extLst>
      <p:ext uri="{BB962C8B-B14F-4D97-AF65-F5344CB8AC3E}">
        <p14:creationId xmlns:p14="http://schemas.microsoft.com/office/powerpoint/2010/main" val="221511436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4FED7-5D36-42C9-BE91-9FEDD9265993}"/>
              </a:ext>
            </a:extLst>
          </p:cNvPr>
          <p:cNvSpPr>
            <a:spLocks noGrp="1"/>
          </p:cNvSpPr>
          <p:nvPr>
            <p:ph type="title"/>
          </p:nvPr>
        </p:nvSpPr>
        <p:spPr>
          <a:xfrm>
            <a:off x="838200" y="365125"/>
            <a:ext cx="10515600" cy="955675"/>
          </a:xfrm>
        </p:spPr>
        <p:txBody>
          <a:bodyPr/>
          <a:lstStyle/>
          <a:p>
            <a:pPr algn="ctr"/>
            <a:r>
              <a:rPr lang="en-US" b="1" u="sng" dirty="0"/>
              <a:t>PARLIAMENTARY QUESTIONS &amp; ANSWERS</a:t>
            </a:r>
          </a:p>
        </p:txBody>
      </p:sp>
      <p:sp>
        <p:nvSpPr>
          <p:cNvPr id="3" name="Content Placeholder 2">
            <a:extLst>
              <a:ext uri="{FF2B5EF4-FFF2-40B4-BE49-F238E27FC236}">
                <a16:creationId xmlns:a16="http://schemas.microsoft.com/office/drawing/2014/main" id="{C4B6BCB4-88F3-4D7F-A850-2356D7FE7AAA}"/>
              </a:ext>
            </a:extLst>
          </p:cNvPr>
          <p:cNvSpPr>
            <a:spLocks noGrp="1"/>
          </p:cNvSpPr>
          <p:nvPr>
            <p:ph idx="1"/>
          </p:nvPr>
        </p:nvSpPr>
        <p:spPr>
          <a:xfrm>
            <a:off x="838200" y="1580605"/>
            <a:ext cx="10515600" cy="4635546"/>
          </a:xfrm>
        </p:spPr>
        <p:txBody>
          <a:bodyPr>
            <a:normAutofit fontScale="25000" lnSpcReduction="20000"/>
          </a:bodyPr>
          <a:lstStyle/>
          <a:p>
            <a:r>
              <a:rPr lang="en-US" sz="9600" b="1" u="sng" dirty="0"/>
              <a:t>AT THE MEETING:</a:t>
            </a:r>
          </a:p>
          <a:p>
            <a:pPr lvl="0"/>
            <a:r>
              <a:rPr lang="en-US" sz="8800" b="1" dirty="0"/>
              <a:t>38.  Must the public be given advance copies of documents discussed at meetings?   </a:t>
            </a:r>
            <a:endParaRPr lang="en-US" sz="8800" dirty="0"/>
          </a:p>
          <a:p>
            <a:r>
              <a:rPr lang="en-US" sz="8800" b="1" dirty="0">
                <a:solidFill>
                  <a:srgbClr val="FF0000"/>
                </a:solidFill>
              </a:rPr>
              <a:t>ANSWER:   No, but if there is a vote to approve a document, some elements of its terms need to be on the agenda and openly discussed.  </a:t>
            </a:r>
          </a:p>
          <a:p>
            <a:pPr marL="0" indent="0">
              <a:buNone/>
            </a:pPr>
            <a:r>
              <a:rPr lang="en-US" sz="8800" dirty="0"/>
              <a:t> </a:t>
            </a:r>
          </a:p>
          <a:p>
            <a:pPr lvl="0"/>
            <a:r>
              <a:rPr lang="en-US" sz="8800" b="1" dirty="0"/>
              <a:t>39.   Can a meeting be continued to another date and time?  </a:t>
            </a:r>
            <a:endParaRPr lang="en-US" sz="8800" dirty="0"/>
          </a:p>
          <a:p>
            <a:r>
              <a:rPr lang="en-US" sz="8800" b="1" dirty="0">
                <a:solidFill>
                  <a:srgbClr val="FF0000"/>
                </a:solidFill>
              </a:rPr>
              <a:t>ANSWER:   A meeting can be continued to another date and time.  No notice needs to be given if the meeting was open to the public and is to be reconvened within 24 hours or if an announcement of the time and place of the reconvened meeting was made at the original meeting and there is no change in the agenda.</a:t>
            </a:r>
          </a:p>
          <a:p>
            <a:pPr marL="0" indent="0">
              <a:buNone/>
            </a:pPr>
            <a:r>
              <a:rPr lang="en-US" sz="8800" dirty="0"/>
              <a:t> </a:t>
            </a:r>
          </a:p>
          <a:p>
            <a:pPr lvl="0"/>
            <a:r>
              <a:rPr lang="en-US" sz="8800" b="1" dirty="0"/>
              <a:t>40.  Can a meeting be moved to a larger venue if an unexpectedly large audience appears? </a:t>
            </a:r>
            <a:endParaRPr lang="en-US" sz="8800" dirty="0"/>
          </a:p>
          <a:p>
            <a:r>
              <a:rPr lang="en-US" sz="8800" b="1" dirty="0">
                <a:solidFill>
                  <a:srgbClr val="FF0000"/>
                </a:solidFill>
              </a:rPr>
              <a:t>ANSWER:   If a large crowd shows up, a meeting can be recessed and moved to a conveniently located and specifically stated location to accommodate the unexpected audience.  </a:t>
            </a:r>
          </a:p>
          <a:p>
            <a:pPr marL="0" indent="0">
              <a:buNone/>
            </a:pPr>
            <a:r>
              <a:rPr lang="en-US" sz="8800" b="1" dirty="0">
                <a:solidFill>
                  <a:srgbClr val="FF0000"/>
                </a:solidFill>
              </a:rPr>
              <a:t> </a:t>
            </a:r>
          </a:p>
          <a:p>
            <a:pPr marL="0" indent="0">
              <a:buNone/>
            </a:pPr>
            <a:r>
              <a:rPr lang="en-US" sz="8000" dirty="0"/>
              <a:t> </a:t>
            </a:r>
          </a:p>
          <a:p>
            <a:endParaRPr lang="en-US" sz="8000" b="1" dirty="0">
              <a:solidFill>
                <a:srgbClr val="FF0000"/>
              </a:solidFill>
            </a:endParaRPr>
          </a:p>
          <a:p>
            <a:pPr marL="0" indent="0">
              <a:buNone/>
            </a:pPr>
            <a:r>
              <a:rPr lang="en-US" sz="8000" dirty="0"/>
              <a:t> </a:t>
            </a:r>
          </a:p>
          <a:p>
            <a:pPr marL="0" lvl="0" indent="0">
              <a:buNone/>
            </a:pPr>
            <a:endParaRPr lang="en-US" sz="4000" b="1" dirty="0">
              <a:solidFill>
                <a:srgbClr val="FF0000"/>
              </a:solidFill>
            </a:endParaRPr>
          </a:p>
          <a:p>
            <a:endParaRPr lang="en-US" sz="2000" dirty="0"/>
          </a:p>
        </p:txBody>
      </p:sp>
    </p:spTree>
    <p:extLst>
      <p:ext uri="{BB962C8B-B14F-4D97-AF65-F5344CB8AC3E}">
        <p14:creationId xmlns:p14="http://schemas.microsoft.com/office/powerpoint/2010/main" val="329025870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4FED7-5D36-42C9-BE91-9FEDD9265993}"/>
              </a:ext>
            </a:extLst>
          </p:cNvPr>
          <p:cNvSpPr>
            <a:spLocks noGrp="1"/>
          </p:cNvSpPr>
          <p:nvPr>
            <p:ph type="title"/>
          </p:nvPr>
        </p:nvSpPr>
        <p:spPr>
          <a:xfrm>
            <a:off x="838200" y="365125"/>
            <a:ext cx="10515600" cy="955675"/>
          </a:xfrm>
        </p:spPr>
        <p:txBody>
          <a:bodyPr/>
          <a:lstStyle/>
          <a:p>
            <a:pPr algn="ctr"/>
            <a:r>
              <a:rPr lang="en-US" b="1" u="sng" dirty="0"/>
              <a:t>PARLIAMENTARY QUESTIONS &amp; ANSWERS</a:t>
            </a:r>
          </a:p>
        </p:txBody>
      </p:sp>
      <p:sp>
        <p:nvSpPr>
          <p:cNvPr id="3" name="Content Placeholder 2">
            <a:extLst>
              <a:ext uri="{FF2B5EF4-FFF2-40B4-BE49-F238E27FC236}">
                <a16:creationId xmlns:a16="http://schemas.microsoft.com/office/drawing/2014/main" id="{C4B6BCB4-88F3-4D7F-A850-2356D7FE7AAA}"/>
              </a:ext>
            </a:extLst>
          </p:cNvPr>
          <p:cNvSpPr>
            <a:spLocks noGrp="1"/>
          </p:cNvSpPr>
          <p:nvPr>
            <p:ph idx="1"/>
          </p:nvPr>
        </p:nvSpPr>
        <p:spPr>
          <a:xfrm>
            <a:off x="838200" y="1580605"/>
            <a:ext cx="10515600" cy="4635546"/>
          </a:xfrm>
        </p:spPr>
        <p:txBody>
          <a:bodyPr>
            <a:normAutofit fontScale="25000" lnSpcReduction="20000"/>
          </a:bodyPr>
          <a:lstStyle/>
          <a:p>
            <a:r>
              <a:rPr lang="en-US" sz="11200" b="1" u="sng" dirty="0"/>
              <a:t>RULES OF PROCEDURE</a:t>
            </a:r>
            <a:r>
              <a:rPr lang="en-US" sz="11200" b="1" dirty="0"/>
              <a:t>:</a:t>
            </a:r>
          </a:p>
          <a:p>
            <a:endParaRPr lang="en-US" dirty="0"/>
          </a:p>
          <a:p>
            <a:pPr lvl="0"/>
            <a:r>
              <a:rPr lang="en-US" sz="9600" b="1" dirty="0"/>
              <a:t>41.  Does a government body need a written set of rules of order?  </a:t>
            </a:r>
            <a:endParaRPr lang="en-US" sz="9600" dirty="0"/>
          </a:p>
          <a:p>
            <a:r>
              <a:rPr lang="en-US" sz="9600" dirty="0"/>
              <a:t> </a:t>
            </a:r>
            <a:r>
              <a:rPr lang="en-US" sz="9600" b="1" dirty="0">
                <a:solidFill>
                  <a:srgbClr val="FF0000"/>
                </a:solidFill>
              </a:rPr>
              <a:t>ANSWER:   We recommend that governments adopt local rules of order.  </a:t>
            </a:r>
          </a:p>
          <a:p>
            <a:pPr marL="0" indent="0">
              <a:buNone/>
            </a:pPr>
            <a:r>
              <a:rPr lang="en-US" sz="9600" b="1" dirty="0">
                <a:solidFill>
                  <a:srgbClr val="FF0000"/>
                </a:solidFill>
              </a:rPr>
              <a:t> </a:t>
            </a:r>
          </a:p>
          <a:p>
            <a:pPr lvl="0"/>
            <a:r>
              <a:rPr lang="en-US" sz="9600" b="1" dirty="0"/>
              <a:t>42.   Can procedural rules contradict state statutes?  </a:t>
            </a:r>
            <a:endParaRPr lang="en-US" sz="9600" dirty="0"/>
          </a:p>
          <a:p>
            <a:r>
              <a:rPr lang="en-US" sz="9600" b="1" dirty="0">
                <a:solidFill>
                  <a:srgbClr val="FF0000"/>
                </a:solidFill>
              </a:rPr>
              <a:t>ANSWER:   State statutes gave municipalities broad discretion in the ability to establish procedural rules, but non-home rule communities cannot adopt rules that are inconsistent with state law.</a:t>
            </a:r>
          </a:p>
          <a:p>
            <a:pPr marL="0" indent="0">
              <a:buNone/>
            </a:pPr>
            <a:r>
              <a:rPr lang="en-US" sz="9600" b="1" dirty="0">
                <a:solidFill>
                  <a:srgbClr val="FF0000"/>
                </a:solidFill>
              </a:rPr>
              <a:t> </a:t>
            </a:r>
          </a:p>
          <a:p>
            <a:pPr lvl="0"/>
            <a:r>
              <a:rPr lang="en-US" sz="9600" b="1" dirty="0"/>
              <a:t>43.   Is greater flexibility granted to home rule units?  </a:t>
            </a:r>
            <a:endParaRPr lang="en-US" sz="9600" dirty="0"/>
          </a:p>
          <a:p>
            <a:r>
              <a:rPr lang="en-US" sz="9600" b="1" dirty="0">
                <a:solidFill>
                  <a:srgbClr val="FF0000"/>
                </a:solidFill>
              </a:rPr>
              <a:t>ANSWER:   Home rule units have greater flexibility in establishing procedural rules, so long as they do not conflict with the Open Meetings Act.</a:t>
            </a:r>
          </a:p>
          <a:p>
            <a:pPr marL="0" indent="0">
              <a:buNone/>
            </a:pPr>
            <a:r>
              <a:rPr lang="en-US" sz="9600" b="1" dirty="0"/>
              <a:t> </a:t>
            </a:r>
            <a:endParaRPr lang="en-US" sz="9600" dirty="0"/>
          </a:p>
          <a:p>
            <a:endParaRPr lang="en-US" sz="8800" dirty="0"/>
          </a:p>
          <a:p>
            <a:endParaRPr lang="en-US" sz="8800" b="1" u="sng" dirty="0"/>
          </a:p>
          <a:p>
            <a:pPr marL="0" indent="0">
              <a:buNone/>
            </a:pPr>
            <a:r>
              <a:rPr lang="en-US" sz="8800" b="1" dirty="0">
                <a:solidFill>
                  <a:srgbClr val="FF0000"/>
                </a:solidFill>
              </a:rPr>
              <a:t> </a:t>
            </a:r>
          </a:p>
          <a:p>
            <a:pPr marL="0" indent="0">
              <a:buNone/>
            </a:pPr>
            <a:r>
              <a:rPr lang="en-US" sz="8000" dirty="0"/>
              <a:t> </a:t>
            </a:r>
          </a:p>
          <a:p>
            <a:endParaRPr lang="en-US" sz="8000" b="1" dirty="0">
              <a:solidFill>
                <a:srgbClr val="FF0000"/>
              </a:solidFill>
            </a:endParaRPr>
          </a:p>
          <a:p>
            <a:pPr marL="0" indent="0">
              <a:buNone/>
            </a:pPr>
            <a:r>
              <a:rPr lang="en-US" sz="8000" dirty="0"/>
              <a:t> </a:t>
            </a:r>
          </a:p>
          <a:p>
            <a:pPr marL="0" lvl="0" indent="0">
              <a:buNone/>
            </a:pPr>
            <a:endParaRPr lang="en-US" sz="4000" b="1" dirty="0">
              <a:solidFill>
                <a:srgbClr val="FF0000"/>
              </a:solidFill>
            </a:endParaRPr>
          </a:p>
          <a:p>
            <a:endParaRPr lang="en-US" sz="2000" dirty="0"/>
          </a:p>
        </p:txBody>
      </p:sp>
    </p:spTree>
    <p:extLst>
      <p:ext uri="{BB962C8B-B14F-4D97-AF65-F5344CB8AC3E}">
        <p14:creationId xmlns:p14="http://schemas.microsoft.com/office/powerpoint/2010/main" val="278491278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4FED7-5D36-42C9-BE91-9FEDD9265993}"/>
              </a:ext>
            </a:extLst>
          </p:cNvPr>
          <p:cNvSpPr>
            <a:spLocks noGrp="1"/>
          </p:cNvSpPr>
          <p:nvPr>
            <p:ph type="title"/>
          </p:nvPr>
        </p:nvSpPr>
        <p:spPr>
          <a:xfrm>
            <a:off x="838200" y="365125"/>
            <a:ext cx="10515600" cy="955675"/>
          </a:xfrm>
        </p:spPr>
        <p:txBody>
          <a:bodyPr/>
          <a:lstStyle/>
          <a:p>
            <a:pPr algn="ctr"/>
            <a:r>
              <a:rPr lang="en-US" b="1" u="sng" dirty="0"/>
              <a:t>PARLIAMENTARY QUESTIONS &amp; ANSWERS</a:t>
            </a:r>
          </a:p>
        </p:txBody>
      </p:sp>
      <p:sp>
        <p:nvSpPr>
          <p:cNvPr id="3" name="Content Placeholder 2">
            <a:extLst>
              <a:ext uri="{FF2B5EF4-FFF2-40B4-BE49-F238E27FC236}">
                <a16:creationId xmlns:a16="http://schemas.microsoft.com/office/drawing/2014/main" id="{C4B6BCB4-88F3-4D7F-A850-2356D7FE7AAA}"/>
              </a:ext>
            </a:extLst>
          </p:cNvPr>
          <p:cNvSpPr>
            <a:spLocks noGrp="1"/>
          </p:cNvSpPr>
          <p:nvPr>
            <p:ph idx="1"/>
          </p:nvPr>
        </p:nvSpPr>
        <p:spPr>
          <a:xfrm>
            <a:off x="838200" y="1580605"/>
            <a:ext cx="10515600" cy="4635546"/>
          </a:xfrm>
        </p:spPr>
        <p:txBody>
          <a:bodyPr>
            <a:normAutofit fontScale="25000" lnSpcReduction="20000"/>
          </a:bodyPr>
          <a:lstStyle/>
          <a:p>
            <a:r>
              <a:rPr lang="en-US" sz="9600" b="1" u="sng" dirty="0"/>
              <a:t>RULES OF PROCEDURE</a:t>
            </a:r>
            <a:r>
              <a:rPr lang="en-US" sz="9600" b="1" dirty="0"/>
              <a:t>:</a:t>
            </a:r>
          </a:p>
          <a:p>
            <a:endParaRPr lang="en-US" dirty="0"/>
          </a:p>
          <a:p>
            <a:pPr lvl="0"/>
            <a:r>
              <a:rPr lang="en-US" sz="8800" b="1" dirty="0"/>
              <a:t>44.  How does a government body adopt procedural rules?  </a:t>
            </a:r>
            <a:endParaRPr lang="en-US" sz="8800" dirty="0"/>
          </a:p>
          <a:p>
            <a:r>
              <a:rPr lang="en-US" sz="8800" b="1" dirty="0">
                <a:solidFill>
                  <a:srgbClr val="FF0000"/>
                </a:solidFill>
              </a:rPr>
              <a:t>ANSWER:   A governmental body can adopt procedural rules by motion, resolution, or ordinance.  </a:t>
            </a:r>
          </a:p>
          <a:p>
            <a:pPr marL="0" indent="0">
              <a:buNone/>
            </a:pPr>
            <a:r>
              <a:rPr lang="en-US" sz="8800" b="1" dirty="0">
                <a:solidFill>
                  <a:srgbClr val="FF0000"/>
                </a:solidFill>
              </a:rPr>
              <a:t> </a:t>
            </a:r>
          </a:p>
          <a:p>
            <a:pPr lvl="0"/>
            <a:r>
              <a:rPr lang="en-US" sz="8800" b="1" dirty="0"/>
              <a:t>45.  Should the rules be identical for all groups within the government that hold meetings?  </a:t>
            </a:r>
            <a:endParaRPr lang="en-US" sz="8800" dirty="0"/>
          </a:p>
          <a:p>
            <a:r>
              <a:rPr lang="en-US" sz="8800" b="1" dirty="0">
                <a:solidFill>
                  <a:srgbClr val="FF0000"/>
                </a:solidFill>
              </a:rPr>
              <a:t>ANSWER:   Different types of groups may require different procedural rules.  That is especially the case regarding advisory bodies.</a:t>
            </a:r>
          </a:p>
          <a:p>
            <a:pPr marL="0" indent="0">
              <a:buNone/>
            </a:pPr>
            <a:r>
              <a:rPr lang="en-US" sz="8800" b="1" dirty="0">
                <a:solidFill>
                  <a:srgbClr val="FF0000"/>
                </a:solidFill>
              </a:rPr>
              <a:t> </a:t>
            </a:r>
          </a:p>
          <a:p>
            <a:pPr lvl="0"/>
            <a:r>
              <a:rPr lang="en-US" sz="8800" b="1" dirty="0"/>
              <a:t>46.  What national rules of order are available? </a:t>
            </a:r>
            <a:endParaRPr lang="en-US" sz="8800" dirty="0"/>
          </a:p>
          <a:p>
            <a:r>
              <a:rPr lang="en-US" sz="8800" b="1" dirty="0">
                <a:solidFill>
                  <a:srgbClr val="FF0000"/>
                </a:solidFill>
              </a:rPr>
              <a:t>ANSWER:   </a:t>
            </a:r>
            <a:r>
              <a:rPr lang="en-US" sz="8800" b="1" u="sng" dirty="0">
                <a:solidFill>
                  <a:srgbClr val="FF0000"/>
                </a:solidFill>
              </a:rPr>
              <a:t>Robert’s Rules of Order</a:t>
            </a:r>
            <a:r>
              <a:rPr lang="en-US" sz="8800" b="1" dirty="0">
                <a:solidFill>
                  <a:srgbClr val="FF0000"/>
                </a:solidFill>
              </a:rPr>
              <a:t> are the predominant rules currently in use, although there are three or four other sets of available rules.  </a:t>
            </a:r>
            <a:r>
              <a:rPr lang="en-US" sz="8800" b="1" u="sng" dirty="0">
                <a:solidFill>
                  <a:srgbClr val="FF0000"/>
                </a:solidFill>
              </a:rPr>
              <a:t>Diamond’s Rules of Order</a:t>
            </a:r>
            <a:r>
              <a:rPr lang="en-US" sz="8800" b="1" dirty="0">
                <a:solidFill>
                  <a:srgbClr val="FF0000"/>
                </a:solidFill>
              </a:rPr>
              <a:t>, specifically developed for Illinois local governmental bodies, are also available.  </a:t>
            </a:r>
          </a:p>
          <a:p>
            <a:r>
              <a:rPr lang="en-US" sz="8800" b="1" dirty="0">
                <a:solidFill>
                  <a:srgbClr val="FF0000"/>
                </a:solidFill>
              </a:rPr>
              <a:t> </a:t>
            </a:r>
          </a:p>
          <a:p>
            <a:pPr marL="0" indent="0">
              <a:buNone/>
            </a:pPr>
            <a:endParaRPr lang="en-US" sz="8800" dirty="0"/>
          </a:p>
          <a:p>
            <a:endParaRPr lang="en-US" sz="8800" b="1" u="sng" dirty="0"/>
          </a:p>
          <a:p>
            <a:pPr marL="0" indent="0">
              <a:buNone/>
            </a:pPr>
            <a:r>
              <a:rPr lang="en-US" sz="8800" b="1" dirty="0">
                <a:solidFill>
                  <a:srgbClr val="FF0000"/>
                </a:solidFill>
              </a:rPr>
              <a:t> </a:t>
            </a:r>
          </a:p>
          <a:p>
            <a:pPr marL="0" indent="0">
              <a:buNone/>
            </a:pPr>
            <a:r>
              <a:rPr lang="en-US" sz="8000" dirty="0"/>
              <a:t> </a:t>
            </a:r>
          </a:p>
          <a:p>
            <a:endParaRPr lang="en-US" sz="8000" b="1" dirty="0">
              <a:solidFill>
                <a:srgbClr val="FF0000"/>
              </a:solidFill>
            </a:endParaRPr>
          </a:p>
          <a:p>
            <a:pPr marL="0" indent="0">
              <a:buNone/>
            </a:pPr>
            <a:r>
              <a:rPr lang="en-US" sz="8000" dirty="0"/>
              <a:t> </a:t>
            </a:r>
          </a:p>
          <a:p>
            <a:pPr marL="0" lvl="0" indent="0">
              <a:buNone/>
            </a:pPr>
            <a:endParaRPr lang="en-US" sz="4000" b="1" dirty="0">
              <a:solidFill>
                <a:srgbClr val="FF0000"/>
              </a:solidFill>
            </a:endParaRPr>
          </a:p>
          <a:p>
            <a:endParaRPr lang="en-US" sz="2000" dirty="0"/>
          </a:p>
        </p:txBody>
      </p:sp>
    </p:spTree>
    <p:extLst>
      <p:ext uri="{BB962C8B-B14F-4D97-AF65-F5344CB8AC3E}">
        <p14:creationId xmlns:p14="http://schemas.microsoft.com/office/powerpoint/2010/main" val="73802070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4FED7-5D36-42C9-BE91-9FEDD9265993}"/>
              </a:ext>
            </a:extLst>
          </p:cNvPr>
          <p:cNvSpPr>
            <a:spLocks noGrp="1"/>
          </p:cNvSpPr>
          <p:nvPr>
            <p:ph type="title"/>
          </p:nvPr>
        </p:nvSpPr>
        <p:spPr>
          <a:xfrm>
            <a:off x="838200" y="365125"/>
            <a:ext cx="10515600" cy="955675"/>
          </a:xfrm>
        </p:spPr>
        <p:txBody>
          <a:bodyPr/>
          <a:lstStyle/>
          <a:p>
            <a:pPr algn="ctr"/>
            <a:r>
              <a:rPr lang="en-US" b="1" u="sng" dirty="0"/>
              <a:t>PARLIAMENTARY QUESTIONS &amp; ANSWERS</a:t>
            </a:r>
          </a:p>
        </p:txBody>
      </p:sp>
      <p:sp>
        <p:nvSpPr>
          <p:cNvPr id="3" name="Content Placeholder 2">
            <a:extLst>
              <a:ext uri="{FF2B5EF4-FFF2-40B4-BE49-F238E27FC236}">
                <a16:creationId xmlns:a16="http://schemas.microsoft.com/office/drawing/2014/main" id="{C4B6BCB4-88F3-4D7F-A850-2356D7FE7AAA}"/>
              </a:ext>
            </a:extLst>
          </p:cNvPr>
          <p:cNvSpPr>
            <a:spLocks noGrp="1"/>
          </p:cNvSpPr>
          <p:nvPr>
            <p:ph idx="1"/>
          </p:nvPr>
        </p:nvSpPr>
        <p:spPr>
          <a:xfrm>
            <a:off x="838200" y="1580605"/>
            <a:ext cx="10515600" cy="4635546"/>
          </a:xfrm>
        </p:spPr>
        <p:txBody>
          <a:bodyPr>
            <a:normAutofit fontScale="25000" lnSpcReduction="20000"/>
          </a:bodyPr>
          <a:lstStyle/>
          <a:p>
            <a:r>
              <a:rPr lang="en-US" sz="9600" b="1" u="sng" dirty="0"/>
              <a:t>RULES OF PROCEDURE</a:t>
            </a:r>
            <a:r>
              <a:rPr lang="en-US" sz="9600" b="1" dirty="0"/>
              <a:t>:</a:t>
            </a:r>
          </a:p>
          <a:p>
            <a:pPr lvl="0"/>
            <a:r>
              <a:rPr lang="en-US" sz="8800" b="1" dirty="0"/>
              <a:t>47.  Can rules of order require greater than majority votes on certain matters?  </a:t>
            </a:r>
            <a:endParaRPr lang="en-US" sz="8800" dirty="0"/>
          </a:p>
          <a:p>
            <a:r>
              <a:rPr lang="en-US" sz="8800" b="1" dirty="0">
                <a:solidFill>
                  <a:srgbClr val="FF0000"/>
                </a:solidFill>
              </a:rPr>
              <a:t>ANSWER:   Some rules of order require greater than majority votes on certain matters.  Generally, a legislative body can always permanently or temporarily abandon rules requiring extraordinary votes by simple majority votes, even if the prior rules required larger majorities to make a change.  </a:t>
            </a:r>
          </a:p>
          <a:p>
            <a:pPr lvl="0"/>
            <a:endParaRPr lang="en-US" sz="8800" b="1" dirty="0"/>
          </a:p>
          <a:p>
            <a:pPr lvl="0"/>
            <a:r>
              <a:rPr lang="en-US" sz="8800" b="1" dirty="0"/>
              <a:t>48.  How can these and other rules of order be changed?  </a:t>
            </a:r>
            <a:endParaRPr lang="en-US" sz="8800" dirty="0"/>
          </a:p>
          <a:p>
            <a:r>
              <a:rPr lang="en-US" sz="8800" b="1" dirty="0">
                <a:solidFill>
                  <a:srgbClr val="FF0000"/>
                </a:solidFill>
              </a:rPr>
              <a:t>ANSWER:  The rules of order should be amended in the same manner they were initially adopted (i.e., ordinance, resolution, or motion).</a:t>
            </a:r>
          </a:p>
          <a:p>
            <a:pPr marL="0" indent="0">
              <a:buNone/>
            </a:pPr>
            <a:r>
              <a:rPr lang="en-US" sz="8800" b="1" dirty="0">
                <a:solidFill>
                  <a:srgbClr val="FF0000"/>
                </a:solidFill>
              </a:rPr>
              <a:t> </a:t>
            </a:r>
          </a:p>
          <a:p>
            <a:pPr lvl="0"/>
            <a:r>
              <a:rPr lang="en-US" sz="8800" b="1" dirty="0"/>
              <a:t>49.  Can subcommittees be helpful in evaluating issues regarding the rules of order?  </a:t>
            </a:r>
            <a:endParaRPr lang="en-US" sz="8800" dirty="0"/>
          </a:p>
          <a:p>
            <a:r>
              <a:rPr lang="en-US" sz="8800" b="1" dirty="0">
                <a:solidFill>
                  <a:srgbClr val="FF0000"/>
                </a:solidFill>
              </a:rPr>
              <a:t>ANSWER:  Communities might consider the use of subcommittees or an advisory group to work towards developing or choosing an effective set of rules of order.  </a:t>
            </a:r>
          </a:p>
          <a:p>
            <a:pPr marL="0" indent="0">
              <a:buNone/>
            </a:pPr>
            <a:endParaRPr lang="en-US" sz="8800" b="1" dirty="0">
              <a:solidFill>
                <a:srgbClr val="FF0000"/>
              </a:solidFill>
            </a:endParaRPr>
          </a:p>
          <a:p>
            <a:endParaRPr lang="en-US" sz="8800" b="1" u="sng" dirty="0"/>
          </a:p>
          <a:p>
            <a:pPr marL="0" indent="0">
              <a:buNone/>
            </a:pPr>
            <a:r>
              <a:rPr lang="en-US" sz="8800" b="1" dirty="0">
                <a:solidFill>
                  <a:srgbClr val="FF0000"/>
                </a:solidFill>
              </a:rPr>
              <a:t> </a:t>
            </a:r>
          </a:p>
          <a:p>
            <a:pPr marL="0" indent="0">
              <a:buNone/>
            </a:pPr>
            <a:r>
              <a:rPr lang="en-US" sz="8000" dirty="0"/>
              <a:t> </a:t>
            </a:r>
          </a:p>
          <a:p>
            <a:endParaRPr lang="en-US" sz="8000" b="1" dirty="0">
              <a:solidFill>
                <a:srgbClr val="FF0000"/>
              </a:solidFill>
            </a:endParaRPr>
          </a:p>
          <a:p>
            <a:pPr marL="0" indent="0">
              <a:buNone/>
            </a:pPr>
            <a:r>
              <a:rPr lang="en-US" sz="8000" dirty="0"/>
              <a:t> </a:t>
            </a:r>
          </a:p>
          <a:p>
            <a:pPr marL="0" lvl="0" indent="0">
              <a:buNone/>
            </a:pPr>
            <a:endParaRPr lang="en-US" sz="4000" b="1" dirty="0">
              <a:solidFill>
                <a:srgbClr val="FF0000"/>
              </a:solidFill>
            </a:endParaRPr>
          </a:p>
          <a:p>
            <a:endParaRPr lang="en-US" sz="2000" dirty="0"/>
          </a:p>
        </p:txBody>
      </p:sp>
    </p:spTree>
    <p:extLst>
      <p:ext uri="{BB962C8B-B14F-4D97-AF65-F5344CB8AC3E}">
        <p14:creationId xmlns:p14="http://schemas.microsoft.com/office/powerpoint/2010/main" val="13672238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4FED7-5D36-42C9-BE91-9FEDD9265993}"/>
              </a:ext>
            </a:extLst>
          </p:cNvPr>
          <p:cNvSpPr>
            <a:spLocks noGrp="1"/>
          </p:cNvSpPr>
          <p:nvPr>
            <p:ph type="title"/>
          </p:nvPr>
        </p:nvSpPr>
        <p:spPr>
          <a:xfrm>
            <a:off x="838200" y="365125"/>
            <a:ext cx="10515600" cy="955675"/>
          </a:xfrm>
        </p:spPr>
        <p:txBody>
          <a:bodyPr/>
          <a:lstStyle/>
          <a:p>
            <a:pPr algn="ctr"/>
            <a:r>
              <a:rPr lang="en-US" b="1" u="sng" dirty="0"/>
              <a:t>PARLIAMENTARY QUESTIONS &amp; ANSWERS</a:t>
            </a:r>
          </a:p>
        </p:txBody>
      </p:sp>
      <p:sp>
        <p:nvSpPr>
          <p:cNvPr id="3" name="Content Placeholder 2">
            <a:extLst>
              <a:ext uri="{FF2B5EF4-FFF2-40B4-BE49-F238E27FC236}">
                <a16:creationId xmlns:a16="http://schemas.microsoft.com/office/drawing/2014/main" id="{C4B6BCB4-88F3-4D7F-A850-2356D7FE7AAA}"/>
              </a:ext>
            </a:extLst>
          </p:cNvPr>
          <p:cNvSpPr>
            <a:spLocks noGrp="1"/>
          </p:cNvSpPr>
          <p:nvPr>
            <p:ph idx="1"/>
          </p:nvPr>
        </p:nvSpPr>
        <p:spPr>
          <a:xfrm>
            <a:off x="838200" y="1580605"/>
            <a:ext cx="10515600" cy="4635546"/>
          </a:xfrm>
        </p:spPr>
        <p:txBody>
          <a:bodyPr>
            <a:normAutofit fontScale="25000" lnSpcReduction="20000"/>
          </a:bodyPr>
          <a:lstStyle/>
          <a:p>
            <a:r>
              <a:rPr lang="en-US" sz="9600" b="1" u="sng" dirty="0"/>
              <a:t>RULES OF PROCEDURE</a:t>
            </a:r>
            <a:r>
              <a:rPr lang="en-US" sz="9600" b="1" dirty="0"/>
              <a:t>:</a:t>
            </a:r>
          </a:p>
          <a:p>
            <a:pPr lvl="0"/>
            <a:r>
              <a:rPr lang="en-US" sz="8800" b="1" dirty="0"/>
              <a:t>50.   How involved will the courts get in determining whether rules of order have been </a:t>
            </a:r>
            <a:r>
              <a:rPr lang="en-US" sz="8000" b="1" dirty="0"/>
              <a:t>followed?</a:t>
            </a:r>
            <a:endParaRPr lang="en-US" sz="8000" dirty="0"/>
          </a:p>
          <a:p>
            <a:r>
              <a:rPr lang="en-US" sz="8000" b="1" dirty="0">
                <a:solidFill>
                  <a:srgbClr val="FF0000"/>
                </a:solidFill>
              </a:rPr>
              <a:t>ANSWER:   Unless the right of the public or statutory requirements have been dramatically abused, courts will generally not interfere or invalidate actions where a government does not strictly follow its rules of order.  </a:t>
            </a:r>
          </a:p>
          <a:p>
            <a:pPr marL="0" indent="0">
              <a:buNone/>
            </a:pPr>
            <a:r>
              <a:rPr lang="en-US" sz="8000" b="1" dirty="0">
                <a:solidFill>
                  <a:srgbClr val="FF0000"/>
                </a:solidFill>
              </a:rPr>
              <a:t> </a:t>
            </a:r>
          </a:p>
          <a:p>
            <a:pPr lvl="0"/>
            <a:r>
              <a:rPr lang="en-US" sz="8000" b="1" dirty="0"/>
              <a:t>51.   Are violations of the rules of order generally considered an abuse of federal due process? </a:t>
            </a:r>
            <a:endParaRPr lang="en-US" sz="8000" dirty="0"/>
          </a:p>
          <a:p>
            <a:r>
              <a:rPr lang="en-US" sz="8000" b="1" dirty="0">
                <a:solidFill>
                  <a:srgbClr val="FF0000"/>
                </a:solidFill>
              </a:rPr>
              <a:t>ANSWER:   Federal courts rarely get involved in invalidating actions of governmental bodies based upon alleged violations of local rules. A strong exception is, however, where federal constitutional rights have been violated.</a:t>
            </a:r>
          </a:p>
          <a:p>
            <a:pPr marL="0" indent="0">
              <a:buNone/>
            </a:pPr>
            <a:endParaRPr lang="en-US" sz="8000" b="1" dirty="0">
              <a:solidFill>
                <a:srgbClr val="FF0000"/>
              </a:solidFill>
            </a:endParaRPr>
          </a:p>
          <a:p>
            <a:pPr lvl="0"/>
            <a:r>
              <a:rPr lang="en-US" sz="8000" b="1" dirty="0"/>
              <a:t>52.   Can seminars be helpful in working through using rules of order?  </a:t>
            </a:r>
            <a:endParaRPr lang="en-US" sz="8000" dirty="0"/>
          </a:p>
          <a:p>
            <a:r>
              <a:rPr lang="en-US" sz="8000" b="1" dirty="0">
                <a:solidFill>
                  <a:srgbClr val="FF0000"/>
                </a:solidFill>
              </a:rPr>
              <a:t>ANSWER:   Government officials can attend seminars on developing, using and changing rules of order.</a:t>
            </a:r>
          </a:p>
          <a:p>
            <a:endParaRPr lang="en-US" sz="8000" b="1" dirty="0">
              <a:solidFill>
                <a:srgbClr val="FF0000"/>
              </a:solidFill>
            </a:endParaRPr>
          </a:p>
          <a:p>
            <a:endParaRPr lang="en-US" sz="8000" b="1" u="sng" dirty="0"/>
          </a:p>
          <a:p>
            <a:pPr marL="0" indent="0">
              <a:buNone/>
            </a:pPr>
            <a:r>
              <a:rPr lang="en-US" sz="8000" b="1" dirty="0">
                <a:solidFill>
                  <a:srgbClr val="FF0000"/>
                </a:solidFill>
              </a:rPr>
              <a:t> </a:t>
            </a:r>
          </a:p>
          <a:p>
            <a:pPr marL="0" indent="0">
              <a:buNone/>
            </a:pPr>
            <a:r>
              <a:rPr lang="en-US" sz="8000" dirty="0"/>
              <a:t> </a:t>
            </a:r>
          </a:p>
          <a:p>
            <a:endParaRPr lang="en-US" sz="8000" b="1" dirty="0">
              <a:solidFill>
                <a:srgbClr val="FF0000"/>
              </a:solidFill>
            </a:endParaRPr>
          </a:p>
          <a:p>
            <a:pPr marL="0" indent="0">
              <a:buNone/>
            </a:pPr>
            <a:r>
              <a:rPr lang="en-US" sz="8000" dirty="0"/>
              <a:t> </a:t>
            </a:r>
          </a:p>
          <a:p>
            <a:pPr marL="0" lvl="0" indent="0">
              <a:buNone/>
            </a:pPr>
            <a:endParaRPr lang="en-US" sz="4000" b="1" dirty="0">
              <a:solidFill>
                <a:srgbClr val="FF0000"/>
              </a:solidFill>
            </a:endParaRPr>
          </a:p>
          <a:p>
            <a:endParaRPr lang="en-US" sz="2000" dirty="0"/>
          </a:p>
        </p:txBody>
      </p:sp>
    </p:spTree>
    <p:extLst>
      <p:ext uri="{BB962C8B-B14F-4D97-AF65-F5344CB8AC3E}">
        <p14:creationId xmlns:p14="http://schemas.microsoft.com/office/powerpoint/2010/main" val="88704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56550-0CF1-4D8E-B63A-E173B7B6F57E}"/>
              </a:ext>
            </a:extLst>
          </p:cNvPr>
          <p:cNvSpPr>
            <a:spLocks noGrp="1"/>
          </p:cNvSpPr>
          <p:nvPr>
            <p:ph type="title"/>
          </p:nvPr>
        </p:nvSpPr>
        <p:spPr/>
        <p:txBody>
          <a:bodyPr/>
          <a:lstStyle/>
          <a:p>
            <a:r>
              <a:rPr lang="en-US" b="1" dirty="0"/>
              <a:t>Meeting Agenda</a:t>
            </a:r>
            <a:endParaRPr lang="en-US" dirty="0"/>
          </a:p>
        </p:txBody>
      </p:sp>
      <p:sp>
        <p:nvSpPr>
          <p:cNvPr id="3" name="Content Placeholder 2">
            <a:extLst>
              <a:ext uri="{FF2B5EF4-FFF2-40B4-BE49-F238E27FC236}">
                <a16:creationId xmlns:a16="http://schemas.microsoft.com/office/drawing/2014/main" id="{C7C69488-5539-443C-8B52-B0D6ED4A42D6}"/>
              </a:ext>
            </a:extLst>
          </p:cNvPr>
          <p:cNvSpPr>
            <a:spLocks noGrp="1"/>
          </p:cNvSpPr>
          <p:nvPr>
            <p:ph idx="1"/>
          </p:nvPr>
        </p:nvSpPr>
        <p:spPr/>
        <p:txBody>
          <a:bodyPr/>
          <a:lstStyle/>
          <a:p>
            <a:r>
              <a:rPr lang="en-US" dirty="0"/>
              <a:t>Topics/items to be discussed and approved.</a:t>
            </a:r>
            <a:r>
              <a:rPr lang="en-US" b="1" dirty="0"/>
              <a:t>  </a:t>
            </a:r>
            <a:endParaRPr lang="en-US" dirty="0"/>
          </a:p>
          <a:p>
            <a:pPr marL="0" indent="0">
              <a:buNone/>
            </a:pPr>
            <a:r>
              <a:rPr lang="en-US" b="1" dirty="0"/>
              <a:t> </a:t>
            </a:r>
            <a:endParaRPr lang="en-US" dirty="0"/>
          </a:p>
          <a:p>
            <a:r>
              <a:rPr lang="en-US" dirty="0"/>
              <a:t>OMA governs preparation posting and processing agenda.</a:t>
            </a:r>
          </a:p>
          <a:p>
            <a:endParaRPr lang="en-US" dirty="0"/>
          </a:p>
        </p:txBody>
      </p:sp>
    </p:spTree>
    <p:extLst>
      <p:ext uri="{BB962C8B-B14F-4D97-AF65-F5344CB8AC3E}">
        <p14:creationId xmlns:p14="http://schemas.microsoft.com/office/powerpoint/2010/main" val="517524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B7984-A9B2-449E-A4A3-599B2EB62355}"/>
              </a:ext>
            </a:extLst>
          </p:cNvPr>
          <p:cNvSpPr>
            <a:spLocks noGrp="1"/>
          </p:cNvSpPr>
          <p:nvPr>
            <p:ph type="title"/>
          </p:nvPr>
        </p:nvSpPr>
        <p:spPr/>
        <p:txBody>
          <a:bodyPr/>
          <a:lstStyle/>
          <a:p>
            <a:r>
              <a:rPr lang="en-US" b="1" dirty="0"/>
              <a:t>OMA Requirements</a:t>
            </a:r>
            <a:br>
              <a:rPr lang="en-US" dirty="0"/>
            </a:br>
            <a:endParaRPr lang="en-US" dirty="0"/>
          </a:p>
        </p:txBody>
      </p:sp>
      <p:sp>
        <p:nvSpPr>
          <p:cNvPr id="3" name="Content Placeholder 2">
            <a:extLst>
              <a:ext uri="{FF2B5EF4-FFF2-40B4-BE49-F238E27FC236}">
                <a16:creationId xmlns:a16="http://schemas.microsoft.com/office/drawing/2014/main" id="{A228357F-54DB-4CB8-8F62-15806B9562A5}"/>
              </a:ext>
            </a:extLst>
          </p:cNvPr>
          <p:cNvSpPr>
            <a:spLocks noGrp="1"/>
          </p:cNvSpPr>
          <p:nvPr>
            <p:ph idx="1"/>
          </p:nvPr>
        </p:nvSpPr>
        <p:spPr/>
        <p:txBody>
          <a:bodyPr/>
          <a:lstStyle/>
          <a:p>
            <a:pPr lvl="0"/>
            <a:r>
              <a:rPr lang="en-US" dirty="0"/>
              <a:t>Agenda posted 48 hours in advance.</a:t>
            </a:r>
          </a:p>
          <a:p>
            <a:pPr marL="0" indent="0">
              <a:buNone/>
            </a:pPr>
            <a:r>
              <a:rPr lang="en-US" dirty="0"/>
              <a:t> </a:t>
            </a:r>
          </a:p>
          <a:p>
            <a:pPr lvl="0"/>
            <a:r>
              <a:rPr lang="en-US" dirty="0"/>
              <a:t>Agenda adequately describes items under consideration.</a:t>
            </a:r>
          </a:p>
          <a:p>
            <a:pPr marL="0" indent="0">
              <a:buNone/>
            </a:pPr>
            <a:r>
              <a:rPr lang="en-US" dirty="0"/>
              <a:t> </a:t>
            </a:r>
          </a:p>
          <a:p>
            <a:pPr lvl="0"/>
            <a:r>
              <a:rPr lang="en-US" dirty="0"/>
              <a:t>Chair to announce items before consideration.</a:t>
            </a:r>
          </a:p>
          <a:p>
            <a:pPr marL="0" indent="0">
              <a:buNone/>
            </a:pPr>
            <a:r>
              <a:rPr lang="en-US" dirty="0"/>
              <a:t> </a:t>
            </a:r>
          </a:p>
          <a:p>
            <a:pPr lvl="0"/>
            <a:r>
              <a:rPr lang="en-US" dirty="0"/>
              <a:t>Public comments.</a:t>
            </a:r>
          </a:p>
          <a:p>
            <a:endParaRPr lang="en-US" dirty="0"/>
          </a:p>
        </p:txBody>
      </p:sp>
    </p:spTree>
    <p:extLst>
      <p:ext uri="{BB962C8B-B14F-4D97-AF65-F5344CB8AC3E}">
        <p14:creationId xmlns:p14="http://schemas.microsoft.com/office/powerpoint/2010/main" val="490394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42234-DB69-442B-8EAD-D587E3961632}"/>
              </a:ext>
            </a:extLst>
          </p:cNvPr>
          <p:cNvSpPr>
            <a:spLocks noGrp="1"/>
          </p:cNvSpPr>
          <p:nvPr>
            <p:ph type="title"/>
          </p:nvPr>
        </p:nvSpPr>
        <p:spPr/>
        <p:txBody>
          <a:bodyPr/>
          <a:lstStyle/>
          <a:p>
            <a:r>
              <a:rPr lang="en-US" b="1" dirty="0"/>
              <a:t>Typical Meeting</a:t>
            </a:r>
            <a:br>
              <a:rPr lang="en-US" dirty="0"/>
            </a:br>
            <a:endParaRPr lang="en-US" dirty="0"/>
          </a:p>
        </p:txBody>
      </p:sp>
      <p:sp>
        <p:nvSpPr>
          <p:cNvPr id="3" name="Content Placeholder 2">
            <a:extLst>
              <a:ext uri="{FF2B5EF4-FFF2-40B4-BE49-F238E27FC236}">
                <a16:creationId xmlns:a16="http://schemas.microsoft.com/office/drawing/2014/main" id="{F195C20D-432D-4864-8CEF-F577A7AB34F8}"/>
              </a:ext>
            </a:extLst>
          </p:cNvPr>
          <p:cNvSpPr>
            <a:spLocks noGrp="1"/>
          </p:cNvSpPr>
          <p:nvPr>
            <p:ph idx="1"/>
          </p:nvPr>
        </p:nvSpPr>
        <p:spPr/>
        <p:txBody>
          <a:bodyPr>
            <a:normAutofit fontScale="92500" lnSpcReduction="20000"/>
          </a:bodyPr>
          <a:lstStyle/>
          <a:p>
            <a:r>
              <a:rPr lang="en-US" dirty="0"/>
              <a:t>Call to order</a:t>
            </a:r>
          </a:p>
          <a:p>
            <a:r>
              <a:rPr lang="en-US" dirty="0"/>
              <a:t>Pledge/Moment of silence/Invocation</a:t>
            </a:r>
          </a:p>
          <a:p>
            <a:r>
              <a:rPr lang="en-US" dirty="0"/>
              <a:t>Roll call to determine Quorum</a:t>
            </a:r>
          </a:p>
          <a:p>
            <a:r>
              <a:rPr lang="en-US" dirty="0"/>
              <a:t>Approval of minutes</a:t>
            </a:r>
          </a:p>
          <a:p>
            <a:r>
              <a:rPr lang="en-US" dirty="0"/>
              <a:t>Reports of Officers and Committee reports</a:t>
            </a:r>
          </a:p>
          <a:p>
            <a:r>
              <a:rPr lang="en-US" dirty="0"/>
              <a:t>Old business –   Items carried over from a previous meeting</a:t>
            </a:r>
          </a:p>
          <a:p>
            <a:r>
              <a:rPr lang="en-US" dirty="0"/>
              <a:t>New business –  Items to be debated and voted</a:t>
            </a:r>
          </a:p>
          <a:p>
            <a:r>
              <a:rPr lang="en-US" dirty="0"/>
              <a:t>Public comment</a:t>
            </a:r>
          </a:p>
          <a:p>
            <a:r>
              <a:rPr lang="en-US" dirty="0"/>
              <a:t>Announcements</a:t>
            </a:r>
          </a:p>
          <a:p>
            <a:r>
              <a:rPr lang="en-US" dirty="0"/>
              <a:t>Adjournment</a:t>
            </a:r>
          </a:p>
          <a:p>
            <a:endParaRPr lang="en-US" dirty="0"/>
          </a:p>
        </p:txBody>
      </p:sp>
    </p:spTree>
    <p:extLst>
      <p:ext uri="{BB962C8B-B14F-4D97-AF65-F5344CB8AC3E}">
        <p14:creationId xmlns:p14="http://schemas.microsoft.com/office/powerpoint/2010/main" val="22577623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3323</TotalTime>
  <Words>5857</Words>
  <Application>Microsoft Office PowerPoint</Application>
  <PresentationFormat>Widescreen</PresentationFormat>
  <Paragraphs>528</Paragraphs>
  <Slides>68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68</vt:i4>
      </vt:variant>
    </vt:vector>
  </HeadingPairs>
  <TitlesOfParts>
    <vt:vector size="72" baseType="lpstr">
      <vt:lpstr>Arial</vt:lpstr>
      <vt:lpstr>Calibri</vt:lpstr>
      <vt:lpstr>Calibri Light</vt:lpstr>
      <vt:lpstr>Office Theme</vt:lpstr>
      <vt:lpstr> </vt:lpstr>
      <vt:lpstr>Parliamentary Procedure </vt:lpstr>
      <vt:lpstr>Purpose</vt:lpstr>
      <vt:lpstr>Objectives of Parliamentary Procedure </vt:lpstr>
      <vt:lpstr>  Source of Parliamentary Rules </vt:lpstr>
      <vt:lpstr>Enforcement of Rules </vt:lpstr>
      <vt:lpstr>Meeting Agenda</vt:lpstr>
      <vt:lpstr>OMA Requirements </vt:lpstr>
      <vt:lpstr>Typical Meeting </vt:lpstr>
      <vt:lpstr>Parliamentary Vocabulary</vt:lpstr>
      <vt:lpstr>Procedures for Handling a Main Motion </vt:lpstr>
      <vt:lpstr>Rules for Debate</vt:lpstr>
      <vt:lpstr>Amendments </vt:lpstr>
      <vt:lpstr>Other Motions</vt:lpstr>
      <vt:lpstr>Privileged Motions</vt:lpstr>
      <vt:lpstr>Subsidiary Motions</vt:lpstr>
      <vt:lpstr>Incidental Motions</vt:lpstr>
      <vt:lpstr>Forms of Voting</vt:lpstr>
      <vt:lpstr>Motions That Bring a Question Again Before the Assembly</vt:lpstr>
      <vt:lpstr>Motion to Adjourn</vt:lpstr>
      <vt:lpstr>Parliamentary Procedure</vt:lpstr>
      <vt:lpstr>MEETING GONE AMOK</vt:lpstr>
      <vt:lpstr>MCLEAN COUNTY BOARD RULES</vt:lpstr>
      <vt:lpstr>MCLEAN COUNTY BOARD RULES</vt:lpstr>
      <vt:lpstr>MCLEAN COUNTY BOARD RULES</vt:lpstr>
      <vt:lpstr>MCLEAN COUNTY BOARD RULES</vt:lpstr>
      <vt:lpstr>MCLEAN COUNTY BOARD RULES</vt:lpstr>
      <vt:lpstr> MCLEAN COUNTY BOARD RULES</vt:lpstr>
      <vt:lpstr>MCLEAN COUNTY BOARD RULES</vt:lpstr>
      <vt:lpstr>MCLEAN COUNTY BOARD RULES</vt:lpstr>
      <vt:lpstr>MCLEAN COUNTY BOARD RULES</vt:lpstr>
      <vt:lpstr>MCLEAN COUNTY BOARD RULES</vt:lpstr>
      <vt:lpstr>MCLEAN COUNTY BOARD RULES</vt:lpstr>
      <vt:lpstr>MCLEAN COUNTY BOARD RULES</vt:lpstr>
      <vt:lpstr>MCLEAN COUNTY BOARD RULES</vt:lpstr>
      <vt:lpstr>MCLEAN COUNTY BOARD RULES </vt:lpstr>
      <vt:lpstr>MCLEAN COUNTY BOARD RULES</vt:lpstr>
      <vt:lpstr>PARLIAMENTARY QUESTIONS</vt:lpstr>
      <vt:lpstr>PARLIAMENTARY QUESTIONS</vt:lpstr>
      <vt:lpstr>PARLIAMENTARY QUESTIONS</vt:lpstr>
      <vt:lpstr>PARLIAMENTARY QUESTIONS</vt:lpstr>
      <vt:lpstr>PARLIAMENTARY QUESTIONS</vt:lpstr>
      <vt:lpstr>PARLIAMENTARY QUESTIONS</vt:lpstr>
      <vt:lpstr>PARLIAMENTARY QUESTIONS</vt:lpstr>
      <vt:lpstr>PARLIAMENTARY QUESTIONS</vt:lpstr>
      <vt:lpstr>PARLIAMENTARY QUESTIONS</vt:lpstr>
      <vt:lpstr>PARLIAMENTARY QUESTIONS &amp; ANSWERS</vt:lpstr>
      <vt:lpstr>PARLIAMENTARY QUESTIONS &amp; ANSWERS</vt:lpstr>
      <vt:lpstr>PARLIAMENTARY QUESTIONS &amp; ANSWERS</vt:lpstr>
      <vt:lpstr>PARLIAMENTARY QUESTIONS &amp; ANSWERS</vt:lpstr>
      <vt:lpstr>PARLIAMENTARY QUESTIONS &amp; ANSWERS</vt:lpstr>
      <vt:lpstr>PARLIAMENTARY QUESTIONS &amp; ANSWERS</vt:lpstr>
      <vt:lpstr>PARLIAMENTARY QUESTIONS &amp; ANSWERS</vt:lpstr>
      <vt:lpstr>PARLIAMENTARY QUESTIONS &amp; ANSWERS</vt:lpstr>
      <vt:lpstr>PARLIAMENTARY QUESTIONS &amp; ANSWERS</vt:lpstr>
      <vt:lpstr>PARLIAMENTARY QUESTIONS &amp; ANSWERS</vt:lpstr>
      <vt:lpstr>PARLIAMENTARY QUESTIONS &amp; ANSWERS</vt:lpstr>
      <vt:lpstr>PARLIAMENTARY QUESTIONS &amp; ANSWERS</vt:lpstr>
      <vt:lpstr>PARLIAMENTARY QUESTIONS &amp; ANSWERS</vt:lpstr>
      <vt:lpstr>PARLIAMENTARY QUESTIONS &amp; ANSWERS</vt:lpstr>
      <vt:lpstr>PARLIAMENTARY QUESTIONS &amp; ANSWERS</vt:lpstr>
      <vt:lpstr>PARLIAMENTARY QUESTIONS &amp; ANSWERS</vt:lpstr>
      <vt:lpstr>PARLIAMENTARY QUESTIONS &amp; ANSWERS</vt:lpstr>
      <vt:lpstr>PARLIAMENTARY QUESTIONS &amp; ANSWERS</vt:lpstr>
      <vt:lpstr>PARLIAMENTARY QUESTIONS &amp; ANSWERS</vt:lpstr>
      <vt:lpstr>PARLIAMENTARY QUESTIONS &amp; ANSWERS</vt:lpstr>
      <vt:lpstr>PARLIAMENTARY QUESTIONS &amp; ANSWERS</vt:lpstr>
      <vt:lpstr>PARLIAMENTARY QUESTIONS &amp; ANSWERS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Parliamentary Procedure</dc:title>
  <dc:creator>Zuba, Sandra</dc:creator>
  <cp:lastModifiedBy>Kelly Murray</cp:lastModifiedBy>
  <cp:revision>56</cp:revision>
  <cp:lastPrinted>2023-01-10T16:04:48Z</cp:lastPrinted>
  <dcterms:created xsi:type="dcterms:W3CDTF">2021-03-03T16:24:01Z</dcterms:created>
  <dcterms:modified xsi:type="dcterms:W3CDTF">2023-01-11T18:39:21Z</dcterms:modified>
</cp:coreProperties>
</file>